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1"/>
    <p:sldMasterId id="2147483743" r:id="rId2"/>
    <p:sldMasterId id="2147483766" r:id="rId3"/>
  </p:sldMasterIdLst>
  <p:notesMasterIdLst>
    <p:notesMasterId r:id="rId68"/>
  </p:notesMasterIdLst>
  <p:handoutMasterIdLst>
    <p:handoutMasterId r:id="rId69"/>
  </p:handoutMasterIdLst>
  <p:sldIdLst>
    <p:sldId id="326" r:id="rId4"/>
    <p:sldId id="331" r:id="rId5"/>
    <p:sldId id="327" r:id="rId6"/>
    <p:sldId id="328" r:id="rId7"/>
    <p:sldId id="329" r:id="rId8"/>
    <p:sldId id="333" r:id="rId9"/>
    <p:sldId id="345" r:id="rId10"/>
    <p:sldId id="350" r:id="rId11"/>
    <p:sldId id="330" r:id="rId12"/>
    <p:sldId id="332" r:id="rId13"/>
    <p:sldId id="337" r:id="rId14"/>
    <p:sldId id="335" r:id="rId15"/>
    <p:sldId id="336" r:id="rId16"/>
    <p:sldId id="339" r:id="rId17"/>
    <p:sldId id="347" r:id="rId18"/>
    <p:sldId id="343" r:id="rId19"/>
    <p:sldId id="342" r:id="rId20"/>
    <p:sldId id="346" r:id="rId21"/>
    <p:sldId id="340" r:id="rId22"/>
    <p:sldId id="349" r:id="rId23"/>
    <p:sldId id="348" r:id="rId24"/>
    <p:sldId id="351" r:id="rId25"/>
    <p:sldId id="352" r:id="rId26"/>
    <p:sldId id="353" r:id="rId27"/>
    <p:sldId id="354" r:id="rId28"/>
    <p:sldId id="355" r:id="rId29"/>
    <p:sldId id="357" r:id="rId30"/>
    <p:sldId id="358" r:id="rId31"/>
    <p:sldId id="356" r:id="rId32"/>
    <p:sldId id="359" r:id="rId33"/>
    <p:sldId id="361" r:id="rId34"/>
    <p:sldId id="362" r:id="rId35"/>
    <p:sldId id="363" r:id="rId36"/>
    <p:sldId id="360" r:id="rId37"/>
    <p:sldId id="364" r:id="rId38"/>
    <p:sldId id="365" r:id="rId39"/>
    <p:sldId id="367" r:id="rId40"/>
    <p:sldId id="366" r:id="rId41"/>
    <p:sldId id="368" r:id="rId42"/>
    <p:sldId id="369" r:id="rId43"/>
    <p:sldId id="370" r:id="rId44"/>
    <p:sldId id="371" r:id="rId45"/>
    <p:sldId id="390" r:id="rId46"/>
    <p:sldId id="379" r:id="rId47"/>
    <p:sldId id="380" r:id="rId48"/>
    <p:sldId id="381" r:id="rId49"/>
    <p:sldId id="394" r:id="rId50"/>
    <p:sldId id="383" r:id="rId51"/>
    <p:sldId id="382" r:id="rId52"/>
    <p:sldId id="384" r:id="rId53"/>
    <p:sldId id="385" r:id="rId54"/>
    <p:sldId id="386" r:id="rId55"/>
    <p:sldId id="387" r:id="rId56"/>
    <p:sldId id="393" r:id="rId57"/>
    <p:sldId id="388" r:id="rId58"/>
    <p:sldId id="389" r:id="rId59"/>
    <p:sldId id="395" r:id="rId60"/>
    <p:sldId id="391" r:id="rId61"/>
    <p:sldId id="392" r:id="rId62"/>
    <p:sldId id="375" r:id="rId63"/>
    <p:sldId id="374" r:id="rId64"/>
    <p:sldId id="376" r:id="rId65"/>
    <p:sldId id="377" r:id="rId66"/>
    <p:sldId id="378" r:id="rId67"/>
  </p:sldIdLst>
  <p:sldSz cx="9144000" cy="5143500" type="screen16x9"/>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hmon, Teri (CDC/OD/OADC) (CTR)" initials="LT((" lastIdx="2" clrIdx="0">
    <p:extLst/>
  </p:cmAuthor>
  <p:cmAuthor id="2" name="Lutfy, Caitlyn (CDC/OPHPR/DEO)" initials="LC(" lastIdx="10" clrIdx="1">
    <p:extLst/>
  </p:cmAuthor>
  <p:cmAuthor id="3" name="Carter, Victoria M. (CDC/OID/NCIRD)" initials="CVM("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81763" autoAdjust="0"/>
  </p:normalViewPr>
  <p:slideViewPr>
    <p:cSldViewPr snapToGrid="0" snapToObjects="1">
      <p:cViewPr varScale="1">
        <p:scale>
          <a:sx n="67" d="100"/>
          <a:sy n="67" d="100"/>
        </p:scale>
        <p:origin x="182" y="48"/>
      </p:cViewPr>
      <p:guideLst>
        <p:guide orient="horz" pos="1620"/>
        <p:guide pos="2880"/>
      </p:guideLst>
    </p:cSldViewPr>
  </p:slideViewPr>
  <p:outlineViewPr>
    <p:cViewPr>
      <p:scale>
        <a:sx n="33" d="100"/>
        <a:sy n="33" d="100"/>
      </p:scale>
      <p:origin x="0" y="-28711"/>
    </p:cViewPr>
  </p:outlineViewPr>
  <p:notesTextViewPr>
    <p:cViewPr>
      <p:scale>
        <a:sx n="3" d="2"/>
        <a:sy n="3" d="2"/>
      </p:scale>
      <p:origin x="0" y="0"/>
    </p:cViewPr>
  </p:notesTextViewPr>
  <p:sorterViewPr>
    <p:cViewPr>
      <p:scale>
        <a:sx n="100" d="100"/>
        <a:sy n="100" d="100"/>
      </p:scale>
      <p:origin x="0" y="-17302"/>
    </p:cViewPr>
  </p:sorterViewPr>
  <p:notesViewPr>
    <p:cSldViewPr snapToGrid="0" snapToObjects="1">
      <p:cViewPr varScale="1">
        <p:scale>
          <a:sx n="84" d="100"/>
          <a:sy n="84" d="100"/>
        </p:scale>
        <p:origin x="22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Pregnancies by Intent</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3B2-43EF-A576-43D1BFB1D25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3B2-43EF-A576-43D1BFB1D25F}"/>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3B2-43EF-A576-43D1BFB1D25F}"/>
              </c:ext>
            </c:extLst>
          </c:dPt>
          <c:dLbls>
            <c:dLbl>
              <c:idx val="1"/>
              <c:tx>
                <c:rich>
                  <a:bodyPr/>
                  <a:lstStyle/>
                  <a:p>
                    <a:r>
                      <a:rPr lang="en-US"/>
                      <a:t>Mistimed</a:t>
                    </a:r>
                    <a:r>
                      <a:rPr lang="en-US" dirty="0"/>
                      <a:t>
31%</a:t>
                    </a:r>
                  </a:p>
                </c:rich>
              </c:tx>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3B2-43EF-A576-43D1BFB1D25F}"/>
                </c:ext>
                <c:ext xmlns:c15="http://schemas.microsoft.com/office/drawing/2012/chart" uri="{CE6537A1-D6FC-4f65-9D91-7224C49458BB}"/>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Intended</c:v>
                </c:pt>
                <c:pt idx="1">
                  <c:v>Misstimed</c:v>
                </c:pt>
                <c:pt idx="2">
                  <c:v>Unwanted</c:v>
                </c:pt>
              </c:strCache>
            </c:strRef>
          </c:cat>
          <c:val>
            <c:numRef>
              <c:f>Sheet1!$B$2:$B$4</c:f>
              <c:numCache>
                <c:formatCode>0%</c:formatCode>
                <c:ptCount val="3"/>
                <c:pt idx="0">
                  <c:v>0.49</c:v>
                </c:pt>
                <c:pt idx="1">
                  <c:v>0.31</c:v>
                </c:pt>
                <c:pt idx="2">
                  <c:v>0.2</c:v>
                </c:pt>
              </c:numCache>
            </c:numRef>
          </c:val>
          <c:extLst xmlns:c16r2="http://schemas.microsoft.com/office/drawing/2015/06/chart">
            <c:ext xmlns:c16="http://schemas.microsoft.com/office/drawing/2014/chart" uri="{C3380CC4-5D6E-409C-BE32-E72D297353CC}">
              <c16:uniqueId val="{00000006-93B2-43EF-A576-43D1BFB1D25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9085B-E615-4F7D-9A80-5E3DCDC30432}" type="doc">
      <dgm:prSet loTypeId="urn:microsoft.com/office/officeart/2005/8/layout/equation2" loCatId="process" qsTypeId="urn:microsoft.com/office/officeart/2005/8/quickstyle/simple1" qsCatId="simple" csTypeId="urn:microsoft.com/office/officeart/2005/8/colors/accent1_2" csCatId="accent1" phldr="1"/>
      <dgm:spPr/>
    </dgm:pt>
    <dgm:pt modelId="{29EC3094-0A61-41F4-8B6F-E76689C97499}">
      <dgm:prSet phldrT="[Text]"/>
      <dgm:spPr/>
      <dgm:t>
        <a:bodyPr/>
        <a:lstStyle/>
        <a:p>
          <a:pPr algn="ctr">
            <a:buNone/>
          </a:pPr>
          <a:r>
            <a:rPr lang="en-US" dirty="0"/>
            <a:t>Informed choice</a:t>
          </a:r>
        </a:p>
      </dgm:t>
    </dgm:pt>
    <dgm:pt modelId="{745EDB9E-6E76-4B2E-866C-5C662E375FB0}" type="parTrans" cxnId="{21857F46-EF0E-409E-BD88-BA53FD618093}">
      <dgm:prSet/>
      <dgm:spPr/>
      <dgm:t>
        <a:bodyPr/>
        <a:lstStyle/>
        <a:p>
          <a:endParaRPr lang="en-US"/>
        </a:p>
      </dgm:t>
    </dgm:pt>
    <dgm:pt modelId="{D9FF0BEC-75B3-45D8-8F1B-446D65601166}" type="sibTrans" cxnId="{21857F46-EF0E-409E-BD88-BA53FD618093}">
      <dgm:prSet/>
      <dgm:spPr/>
      <dgm:t>
        <a:bodyPr/>
        <a:lstStyle/>
        <a:p>
          <a:endParaRPr lang="en-US"/>
        </a:p>
      </dgm:t>
    </dgm:pt>
    <dgm:pt modelId="{224EF530-6C51-467D-9500-2EB0C9E2DD26}">
      <dgm:prSet phldrT="[Text]"/>
      <dgm:spPr/>
      <dgm:t>
        <a:bodyPr/>
        <a:lstStyle/>
        <a:p>
          <a:r>
            <a:rPr lang="en-US" dirty="0"/>
            <a:t>Shared Decision Making</a:t>
          </a:r>
        </a:p>
      </dgm:t>
    </dgm:pt>
    <dgm:pt modelId="{B380A2DF-CEE0-415B-BF3A-FCF22B6BCF13}" type="parTrans" cxnId="{A5E9415B-401B-4009-B867-FC79E8182EB7}">
      <dgm:prSet/>
      <dgm:spPr/>
      <dgm:t>
        <a:bodyPr/>
        <a:lstStyle/>
        <a:p>
          <a:endParaRPr lang="en-US"/>
        </a:p>
      </dgm:t>
    </dgm:pt>
    <dgm:pt modelId="{630C6DB0-682E-4665-8CDA-A1F72FC17326}" type="sibTrans" cxnId="{A5E9415B-401B-4009-B867-FC79E8182EB7}">
      <dgm:prSet/>
      <dgm:spPr/>
      <dgm:t>
        <a:bodyPr/>
        <a:lstStyle/>
        <a:p>
          <a:endParaRPr lang="en-US"/>
        </a:p>
      </dgm:t>
    </dgm:pt>
    <dgm:pt modelId="{17A2356D-29E8-423D-920F-800C221D5777}">
      <dgm:prSet phldrT="[Text]"/>
      <dgm:spPr/>
      <dgm:t>
        <a:bodyPr/>
        <a:lstStyle/>
        <a:p>
          <a:pPr algn="ctr">
            <a:buNone/>
          </a:pPr>
          <a:r>
            <a:rPr lang="en-US" dirty="0"/>
            <a:t>Promotes autonomy</a:t>
          </a:r>
        </a:p>
      </dgm:t>
    </dgm:pt>
    <dgm:pt modelId="{C31BC08D-5852-4FED-B4D1-908987D4512C}" type="parTrans" cxnId="{945AA0DD-B887-4ECE-B8BA-2860B2A06F0F}">
      <dgm:prSet/>
      <dgm:spPr/>
      <dgm:t>
        <a:bodyPr/>
        <a:lstStyle/>
        <a:p>
          <a:endParaRPr lang="en-US"/>
        </a:p>
      </dgm:t>
    </dgm:pt>
    <dgm:pt modelId="{522B80B9-8E09-4876-9BDB-8C6B9366980A}" type="sibTrans" cxnId="{945AA0DD-B887-4ECE-B8BA-2860B2A06F0F}">
      <dgm:prSet/>
      <dgm:spPr/>
      <dgm:t>
        <a:bodyPr/>
        <a:lstStyle/>
        <a:p>
          <a:endParaRPr lang="en-US"/>
        </a:p>
      </dgm:t>
    </dgm:pt>
    <dgm:pt modelId="{D35444AB-20E5-4553-BA91-1920FF639E08}">
      <dgm:prSet phldrT="[Text]"/>
      <dgm:spPr/>
      <dgm:t>
        <a:bodyPr/>
        <a:lstStyle/>
        <a:p>
          <a:pPr algn="ctr">
            <a:buNone/>
          </a:pPr>
          <a:r>
            <a:rPr lang="en-US" dirty="0"/>
            <a:t>Directive Counseling</a:t>
          </a:r>
        </a:p>
      </dgm:t>
    </dgm:pt>
    <dgm:pt modelId="{5D032ADB-3F57-4F57-A04F-8A99A6131424}" type="parTrans" cxnId="{F0681DAD-EF9F-4A0D-8B81-37A8854289FE}">
      <dgm:prSet/>
      <dgm:spPr/>
      <dgm:t>
        <a:bodyPr/>
        <a:lstStyle/>
        <a:p>
          <a:endParaRPr lang="en-US"/>
        </a:p>
      </dgm:t>
    </dgm:pt>
    <dgm:pt modelId="{9221BFBB-92F3-4C15-96CE-4B7744ECE9FB}" type="sibTrans" cxnId="{F0681DAD-EF9F-4A0D-8B81-37A8854289FE}">
      <dgm:prSet/>
      <dgm:spPr/>
      <dgm:t>
        <a:bodyPr/>
        <a:lstStyle/>
        <a:p>
          <a:endParaRPr lang="en-US"/>
        </a:p>
      </dgm:t>
    </dgm:pt>
    <dgm:pt modelId="{2EBCEC55-F037-4C90-885F-933C72BEBD59}">
      <dgm:prSet phldrT="[Text]"/>
      <dgm:spPr/>
      <dgm:t>
        <a:bodyPr/>
        <a:lstStyle/>
        <a:p>
          <a:pPr algn="ctr">
            <a:buFontTx/>
            <a:buNone/>
          </a:pPr>
          <a:r>
            <a:rPr lang="en-US" dirty="0"/>
            <a:t>Maximizes Efficiency</a:t>
          </a:r>
        </a:p>
      </dgm:t>
    </dgm:pt>
    <dgm:pt modelId="{7E46F441-A1D2-4532-91B0-DED36A7A9F13}" type="sibTrans" cxnId="{EB08179F-392A-4823-B679-981A90D04F9F}">
      <dgm:prSet/>
      <dgm:spPr/>
      <dgm:t>
        <a:bodyPr/>
        <a:lstStyle/>
        <a:p>
          <a:endParaRPr lang="en-US"/>
        </a:p>
      </dgm:t>
    </dgm:pt>
    <dgm:pt modelId="{A9279762-954F-4BBF-8317-E143D4D47F77}" type="parTrans" cxnId="{EB08179F-392A-4823-B679-981A90D04F9F}">
      <dgm:prSet/>
      <dgm:spPr/>
      <dgm:t>
        <a:bodyPr/>
        <a:lstStyle/>
        <a:p>
          <a:endParaRPr lang="en-US"/>
        </a:p>
      </dgm:t>
    </dgm:pt>
    <dgm:pt modelId="{93F3A316-7850-41F8-A62D-4D9F477862A4}" type="pres">
      <dgm:prSet presAssocID="{2D79085B-E615-4F7D-9A80-5E3DCDC30432}" presName="Name0" presStyleCnt="0">
        <dgm:presLayoutVars>
          <dgm:dir/>
          <dgm:resizeHandles val="exact"/>
        </dgm:presLayoutVars>
      </dgm:prSet>
      <dgm:spPr/>
    </dgm:pt>
    <dgm:pt modelId="{0A48D9F9-8635-4F83-98CA-7FE0B02B92CE}" type="pres">
      <dgm:prSet presAssocID="{2D79085B-E615-4F7D-9A80-5E3DCDC30432}" presName="vNodes" presStyleCnt="0"/>
      <dgm:spPr/>
    </dgm:pt>
    <dgm:pt modelId="{8CBF97F1-8DB5-4D43-BD28-457E34160549}" type="pres">
      <dgm:prSet presAssocID="{29EC3094-0A61-41F4-8B6F-E76689C97499}" presName="node" presStyleLbl="node1" presStyleIdx="0" presStyleCnt="3">
        <dgm:presLayoutVars>
          <dgm:bulletEnabled val="1"/>
        </dgm:presLayoutVars>
      </dgm:prSet>
      <dgm:spPr/>
      <dgm:t>
        <a:bodyPr/>
        <a:lstStyle/>
        <a:p>
          <a:endParaRPr lang="en-US"/>
        </a:p>
      </dgm:t>
    </dgm:pt>
    <dgm:pt modelId="{641782B5-EDFF-495E-B801-38222A63D89F}" type="pres">
      <dgm:prSet presAssocID="{D9FF0BEC-75B3-45D8-8F1B-446D65601166}" presName="spacerT" presStyleCnt="0"/>
      <dgm:spPr/>
    </dgm:pt>
    <dgm:pt modelId="{88E45D2D-4F5A-4DA4-BF76-B290903E28EE}" type="pres">
      <dgm:prSet presAssocID="{D9FF0BEC-75B3-45D8-8F1B-446D65601166}" presName="sibTrans" presStyleLbl="sibTrans2D1" presStyleIdx="0" presStyleCnt="2"/>
      <dgm:spPr/>
      <dgm:t>
        <a:bodyPr/>
        <a:lstStyle/>
        <a:p>
          <a:endParaRPr lang="en-US"/>
        </a:p>
      </dgm:t>
    </dgm:pt>
    <dgm:pt modelId="{A4A8D53F-19F7-4891-A95D-8F1B0776625A}" type="pres">
      <dgm:prSet presAssocID="{D9FF0BEC-75B3-45D8-8F1B-446D65601166}" presName="spacerB" presStyleCnt="0"/>
      <dgm:spPr/>
    </dgm:pt>
    <dgm:pt modelId="{42193C77-629B-41A6-BCF7-B9229508AFD8}" type="pres">
      <dgm:prSet presAssocID="{D35444AB-20E5-4553-BA91-1920FF639E08}" presName="node" presStyleLbl="node1" presStyleIdx="1" presStyleCnt="3">
        <dgm:presLayoutVars>
          <dgm:bulletEnabled val="1"/>
        </dgm:presLayoutVars>
      </dgm:prSet>
      <dgm:spPr/>
      <dgm:t>
        <a:bodyPr/>
        <a:lstStyle/>
        <a:p>
          <a:endParaRPr lang="en-US"/>
        </a:p>
      </dgm:t>
    </dgm:pt>
    <dgm:pt modelId="{6E5E9AD3-1AF3-4551-8537-C79810BF6426}" type="pres">
      <dgm:prSet presAssocID="{2D79085B-E615-4F7D-9A80-5E3DCDC30432}" presName="sibTransLast" presStyleLbl="sibTrans2D1" presStyleIdx="1" presStyleCnt="2"/>
      <dgm:spPr/>
      <dgm:t>
        <a:bodyPr/>
        <a:lstStyle/>
        <a:p>
          <a:endParaRPr lang="en-US"/>
        </a:p>
      </dgm:t>
    </dgm:pt>
    <dgm:pt modelId="{A6B46F4C-B4B2-4251-853F-B8F4E8DE0F3B}" type="pres">
      <dgm:prSet presAssocID="{2D79085B-E615-4F7D-9A80-5E3DCDC30432}" presName="connectorText" presStyleLbl="sibTrans2D1" presStyleIdx="1" presStyleCnt="2"/>
      <dgm:spPr/>
      <dgm:t>
        <a:bodyPr/>
        <a:lstStyle/>
        <a:p>
          <a:endParaRPr lang="en-US"/>
        </a:p>
      </dgm:t>
    </dgm:pt>
    <dgm:pt modelId="{E8065D7C-597C-4A8F-A8F7-F918E7E80E37}" type="pres">
      <dgm:prSet presAssocID="{2D79085B-E615-4F7D-9A80-5E3DCDC30432}" presName="lastNode" presStyleLbl="node1" presStyleIdx="2" presStyleCnt="3" custScaleX="73099" custScaleY="67452">
        <dgm:presLayoutVars>
          <dgm:bulletEnabled val="1"/>
        </dgm:presLayoutVars>
      </dgm:prSet>
      <dgm:spPr/>
      <dgm:t>
        <a:bodyPr/>
        <a:lstStyle/>
        <a:p>
          <a:endParaRPr lang="en-US"/>
        </a:p>
      </dgm:t>
    </dgm:pt>
  </dgm:ptLst>
  <dgm:cxnLst>
    <dgm:cxn modelId="{1E0EA9DE-74FE-48E6-856A-EE039D73C975}" type="presOf" srcId="{9221BFBB-92F3-4C15-96CE-4B7744ECE9FB}" destId="{A6B46F4C-B4B2-4251-853F-B8F4E8DE0F3B}" srcOrd="1" destOrd="0" presId="urn:microsoft.com/office/officeart/2005/8/layout/equation2"/>
    <dgm:cxn modelId="{D592FD26-CC9F-43B8-A1C6-02FC2D7BB499}" type="presOf" srcId="{2EBCEC55-F037-4C90-885F-933C72BEBD59}" destId="{42193C77-629B-41A6-BCF7-B9229508AFD8}" srcOrd="0" destOrd="1" presId="urn:microsoft.com/office/officeart/2005/8/layout/equation2"/>
    <dgm:cxn modelId="{A5E9415B-401B-4009-B867-FC79E8182EB7}" srcId="{2D79085B-E615-4F7D-9A80-5E3DCDC30432}" destId="{224EF530-6C51-467D-9500-2EB0C9E2DD26}" srcOrd="2" destOrd="0" parTransId="{B380A2DF-CEE0-415B-BF3A-FCF22B6BCF13}" sibTransId="{630C6DB0-682E-4665-8CDA-A1F72FC17326}"/>
    <dgm:cxn modelId="{0B28459B-398D-4C54-A86C-CCF9EEE47172}" type="presOf" srcId="{224EF530-6C51-467D-9500-2EB0C9E2DD26}" destId="{E8065D7C-597C-4A8F-A8F7-F918E7E80E37}" srcOrd="0" destOrd="0" presId="urn:microsoft.com/office/officeart/2005/8/layout/equation2"/>
    <dgm:cxn modelId="{56F68ED4-E5BC-41A0-9EE4-13EE13431A40}" type="presOf" srcId="{2D79085B-E615-4F7D-9A80-5E3DCDC30432}" destId="{93F3A316-7850-41F8-A62D-4D9F477862A4}" srcOrd="0" destOrd="0" presId="urn:microsoft.com/office/officeart/2005/8/layout/equation2"/>
    <dgm:cxn modelId="{4C62069F-21F0-4A1C-936D-92D943D0FA05}" type="presOf" srcId="{D35444AB-20E5-4553-BA91-1920FF639E08}" destId="{42193C77-629B-41A6-BCF7-B9229508AFD8}" srcOrd="0" destOrd="0" presId="urn:microsoft.com/office/officeart/2005/8/layout/equation2"/>
    <dgm:cxn modelId="{36B23AC8-DB8A-4B12-8F88-9A2779644754}" type="presOf" srcId="{29EC3094-0A61-41F4-8B6F-E76689C97499}" destId="{8CBF97F1-8DB5-4D43-BD28-457E34160549}" srcOrd="0" destOrd="0" presId="urn:microsoft.com/office/officeart/2005/8/layout/equation2"/>
    <dgm:cxn modelId="{945AA0DD-B887-4ECE-B8BA-2860B2A06F0F}" srcId="{29EC3094-0A61-41F4-8B6F-E76689C97499}" destId="{17A2356D-29E8-423D-920F-800C221D5777}" srcOrd="0" destOrd="0" parTransId="{C31BC08D-5852-4FED-B4D1-908987D4512C}" sibTransId="{522B80B9-8E09-4876-9BDB-8C6B9366980A}"/>
    <dgm:cxn modelId="{021CC396-9337-4E21-BA19-A712B018BCB8}" type="presOf" srcId="{D9FF0BEC-75B3-45D8-8F1B-446D65601166}" destId="{88E45D2D-4F5A-4DA4-BF76-B290903E28EE}" srcOrd="0" destOrd="0" presId="urn:microsoft.com/office/officeart/2005/8/layout/equation2"/>
    <dgm:cxn modelId="{EB08179F-392A-4823-B679-981A90D04F9F}" srcId="{D35444AB-20E5-4553-BA91-1920FF639E08}" destId="{2EBCEC55-F037-4C90-885F-933C72BEBD59}" srcOrd="0" destOrd="0" parTransId="{A9279762-954F-4BBF-8317-E143D4D47F77}" sibTransId="{7E46F441-A1D2-4532-91B0-DED36A7A9F13}"/>
    <dgm:cxn modelId="{31EFB428-EE0A-41EA-9AA6-C17C6601534F}" type="presOf" srcId="{9221BFBB-92F3-4C15-96CE-4B7744ECE9FB}" destId="{6E5E9AD3-1AF3-4551-8537-C79810BF6426}" srcOrd="0" destOrd="0" presId="urn:microsoft.com/office/officeart/2005/8/layout/equation2"/>
    <dgm:cxn modelId="{F0681DAD-EF9F-4A0D-8B81-37A8854289FE}" srcId="{2D79085B-E615-4F7D-9A80-5E3DCDC30432}" destId="{D35444AB-20E5-4553-BA91-1920FF639E08}" srcOrd="1" destOrd="0" parTransId="{5D032ADB-3F57-4F57-A04F-8A99A6131424}" sibTransId="{9221BFBB-92F3-4C15-96CE-4B7744ECE9FB}"/>
    <dgm:cxn modelId="{A9488575-10C1-4958-B40B-004863818503}" type="presOf" srcId="{17A2356D-29E8-423D-920F-800C221D5777}" destId="{8CBF97F1-8DB5-4D43-BD28-457E34160549}" srcOrd="0" destOrd="1" presId="urn:microsoft.com/office/officeart/2005/8/layout/equation2"/>
    <dgm:cxn modelId="{21857F46-EF0E-409E-BD88-BA53FD618093}" srcId="{2D79085B-E615-4F7D-9A80-5E3DCDC30432}" destId="{29EC3094-0A61-41F4-8B6F-E76689C97499}" srcOrd="0" destOrd="0" parTransId="{745EDB9E-6E76-4B2E-866C-5C662E375FB0}" sibTransId="{D9FF0BEC-75B3-45D8-8F1B-446D65601166}"/>
    <dgm:cxn modelId="{B3C46AB3-30EF-4D2C-A6E0-B9F3233433AB}" type="presParOf" srcId="{93F3A316-7850-41F8-A62D-4D9F477862A4}" destId="{0A48D9F9-8635-4F83-98CA-7FE0B02B92CE}" srcOrd="0" destOrd="0" presId="urn:microsoft.com/office/officeart/2005/8/layout/equation2"/>
    <dgm:cxn modelId="{22B4EE62-2ED2-4122-9E55-C6C31168A57F}" type="presParOf" srcId="{0A48D9F9-8635-4F83-98CA-7FE0B02B92CE}" destId="{8CBF97F1-8DB5-4D43-BD28-457E34160549}" srcOrd="0" destOrd="0" presId="urn:microsoft.com/office/officeart/2005/8/layout/equation2"/>
    <dgm:cxn modelId="{FA65C6BA-FCFF-493B-BF0E-99B73A10A432}" type="presParOf" srcId="{0A48D9F9-8635-4F83-98CA-7FE0B02B92CE}" destId="{641782B5-EDFF-495E-B801-38222A63D89F}" srcOrd="1" destOrd="0" presId="urn:microsoft.com/office/officeart/2005/8/layout/equation2"/>
    <dgm:cxn modelId="{3646974B-A924-4B5B-9003-1A20C2AC92C1}" type="presParOf" srcId="{0A48D9F9-8635-4F83-98CA-7FE0B02B92CE}" destId="{88E45D2D-4F5A-4DA4-BF76-B290903E28EE}" srcOrd="2" destOrd="0" presId="urn:microsoft.com/office/officeart/2005/8/layout/equation2"/>
    <dgm:cxn modelId="{7B5C002D-B5AE-4309-ABB4-4D93B9DB3741}" type="presParOf" srcId="{0A48D9F9-8635-4F83-98CA-7FE0B02B92CE}" destId="{A4A8D53F-19F7-4891-A95D-8F1B0776625A}" srcOrd="3" destOrd="0" presId="urn:microsoft.com/office/officeart/2005/8/layout/equation2"/>
    <dgm:cxn modelId="{59C86B3D-3FE6-4545-8B9D-C37088972CFE}" type="presParOf" srcId="{0A48D9F9-8635-4F83-98CA-7FE0B02B92CE}" destId="{42193C77-629B-41A6-BCF7-B9229508AFD8}" srcOrd="4" destOrd="0" presId="urn:microsoft.com/office/officeart/2005/8/layout/equation2"/>
    <dgm:cxn modelId="{84AC6E1D-FA7D-41E9-B4A0-B20BC52F902E}" type="presParOf" srcId="{93F3A316-7850-41F8-A62D-4D9F477862A4}" destId="{6E5E9AD3-1AF3-4551-8537-C79810BF6426}" srcOrd="1" destOrd="0" presId="urn:microsoft.com/office/officeart/2005/8/layout/equation2"/>
    <dgm:cxn modelId="{4D091936-AF6E-4A07-855D-34590828B64D}" type="presParOf" srcId="{6E5E9AD3-1AF3-4551-8537-C79810BF6426}" destId="{A6B46F4C-B4B2-4251-853F-B8F4E8DE0F3B}" srcOrd="0" destOrd="0" presId="urn:microsoft.com/office/officeart/2005/8/layout/equation2"/>
    <dgm:cxn modelId="{21DA60B0-421A-4E1F-9CE6-7025EB5D6B0C}" type="presParOf" srcId="{93F3A316-7850-41F8-A62D-4D9F477862A4}" destId="{E8065D7C-597C-4A8F-A8F7-F918E7E80E3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3177" tIns="46589" rIns="93177" bIns="46589" rtlCol="0"/>
          <a:lstStyle>
            <a:lvl1pPr algn="r">
              <a:defRPr sz="1200"/>
            </a:lvl1pPr>
          </a:lstStyle>
          <a:p>
            <a:fld id="{CA922F55-74BB-7246-8D14-BF90FA8E52D3}" type="datetimeFigureOut">
              <a:rPr lang="en-US" smtClean="0"/>
              <a:t>7/20/2017</a:t>
            </a:fld>
            <a:endParaRPr lang="en-US" dirty="0"/>
          </a:p>
        </p:txBody>
      </p:sp>
      <p:sp>
        <p:nvSpPr>
          <p:cNvPr id="4" name="Footer Placeholder 3"/>
          <p:cNvSpPr>
            <a:spLocks noGrp="1"/>
          </p:cNvSpPr>
          <p:nvPr>
            <p:ph type="ftr" sz="quarter" idx="2"/>
          </p:nvPr>
        </p:nvSpPr>
        <p:spPr>
          <a:xfrm>
            <a:off x="0" y="8842030"/>
            <a:ext cx="3013763" cy="465455"/>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3177" tIns="46589" rIns="93177" bIns="46589" rtlCol="0"/>
          <a:lstStyle>
            <a:lvl1pPr algn="r">
              <a:defRPr sz="1200"/>
            </a:lvl1pPr>
          </a:lstStyle>
          <a:p>
            <a:fld id="{2C12C3C9-BCC8-2A45-9600-9D37E010FCC1}" type="datetimeFigureOut">
              <a:rPr lang="en-US" smtClean="0"/>
              <a:t>7/20/2017</a:t>
            </a:fld>
            <a:endParaRPr lang="en-US" dirty="0"/>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B9B6F1D-C846-457F-9784-E1A13FFFDCFF}"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61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patients</a:t>
            </a:r>
            <a:r>
              <a:rPr lang="en-US" baseline="0" dirty="0"/>
              <a:t> with an implant to prevent one rapid repeat pregnancy</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17</a:t>
            </a:fld>
            <a:endParaRPr lang="en-US" dirty="0"/>
          </a:p>
        </p:txBody>
      </p:sp>
    </p:spTree>
    <p:extLst>
      <p:ext uri="{BB962C8B-B14F-4D97-AF65-F5344CB8AC3E}">
        <p14:creationId xmlns:p14="http://schemas.microsoft.com/office/powerpoint/2010/main" val="414671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analysis model to determine number of pregnancies</a:t>
            </a:r>
            <a:r>
              <a:rPr lang="en-US" baseline="0" dirty="0"/>
              <a:t> prevented and cost effectiveness of immediate PP IUD insertion (within 10 minutes of placenta) vs routine placement at pp visit.</a:t>
            </a:r>
          </a:p>
          <a:p>
            <a:r>
              <a:rPr lang="en-US" baseline="0" dirty="0"/>
              <a:t>Assumed an 18% expulsion rate.</a:t>
            </a:r>
            <a:endParaRPr lang="en-US" dirty="0"/>
          </a:p>
        </p:txBody>
      </p:sp>
      <p:sp>
        <p:nvSpPr>
          <p:cNvPr id="4" name="Slide Number Placeholder 3"/>
          <p:cNvSpPr>
            <a:spLocks noGrp="1"/>
          </p:cNvSpPr>
          <p:nvPr>
            <p:ph type="sldNum" sz="quarter" idx="10"/>
          </p:nvPr>
        </p:nvSpPr>
        <p:spPr/>
        <p:txBody>
          <a:bodyPr/>
          <a:lstStyle/>
          <a:p>
            <a:fld id="{C09FD678-B7D5-4868-BF8C-EC7942DD118D}" type="slidenum">
              <a:rPr lang="en-US" smtClean="0"/>
              <a:t>18</a:t>
            </a:fld>
            <a:endParaRPr lang="en-US"/>
          </a:p>
        </p:txBody>
      </p:sp>
    </p:spTree>
    <p:extLst>
      <p:ext uri="{BB962C8B-B14F-4D97-AF65-F5344CB8AC3E}">
        <p14:creationId xmlns:p14="http://schemas.microsoft.com/office/powerpoint/2010/main" val="323471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benefit to increasing access to LARC is</a:t>
            </a:r>
            <a:r>
              <a:rPr lang="en-US" baseline="0" dirty="0"/>
              <a:t> the impact on teen pregnancy rates. </a:t>
            </a:r>
            <a:endParaRPr lang="en-US" dirty="0"/>
          </a:p>
        </p:txBody>
      </p:sp>
      <p:sp>
        <p:nvSpPr>
          <p:cNvPr id="4" name="Slide Number Placeholder 3"/>
          <p:cNvSpPr>
            <a:spLocks noGrp="1"/>
          </p:cNvSpPr>
          <p:nvPr>
            <p:ph type="sldNum" sz="quarter" idx="10"/>
          </p:nvPr>
        </p:nvSpPr>
        <p:spPr/>
        <p:txBody>
          <a:bodyPr/>
          <a:lstStyle/>
          <a:p>
            <a:fld id="{9642C4D2-A25F-4DE8-8459-222E87D1C7F7}" type="slidenum">
              <a:rPr lang="en-US" smtClean="0"/>
              <a:t>19</a:t>
            </a:fld>
            <a:endParaRPr lang="en-US"/>
          </a:p>
        </p:txBody>
      </p:sp>
    </p:spTree>
    <p:extLst>
      <p:ext uri="{BB962C8B-B14F-4D97-AF65-F5344CB8AC3E}">
        <p14:creationId xmlns:p14="http://schemas.microsoft.com/office/powerpoint/2010/main" val="186729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too VTE risk implant unaffected</a:t>
            </a:r>
          </a:p>
          <a:p>
            <a:r>
              <a:rPr lang="en-US" dirty="0"/>
              <a:t>Explain 1 is good, 4 avoid</a:t>
            </a:r>
          </a:p>
        </p:txBody>
      </p:sp>
      <p:sp>
        <p:nvSpPr>
          <p:cNvPr id="4" name="Slide Number Placeholder 3"/>
          <p:cNvSpPr>
            <a:spLocks noGrp="1"/>
          </p:cNvSpPr>
          <p:nvPr>
            <p:ph type="sldNum" sz="quarter" idx="10"/>
          </p:nvPr>
        </p:nvSpPr>
        <p:spPr/>
        <p:txBody>
          <a:bodyPr/>
          <a:lstStyle/>
          <a:p>
            <a:fld id="{336616B6-223B-D342-8ABD-3E59DD8B7D58}" type="slidenum">
              <a:rPr lang="en-US" smtClean="0"/>
              <a:t>20</a:t>
            </a:fld>
            <a:endParaRPr lang="en-US" dirty="0"/>
          </a:p>
        </p:txBody>
      </p:sp>
    </p:spTree>
    <p:extLst>
      <p:ext uri="{BB962C8B-B14F-4D97-AF65-F5344CB8AC3E}">
        <p14:creationId xmlns:p14="http://schemas.microsoft.com/office/powerpoint/2010/main" val="324222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There are certain groups of postpartum women who are very poor candidates for insertion within the first 48 hours pp. </a:t>
            </a:r>
          </a:p>
          <a:p>
            <a:pPr eaLnBrk="1" hangingPunct="1"/>
            <a:endParaRPr lang="en-US" dirty="0"/>
          </a:p>
          <a:p>
            <a:pPr eaLnBrk="1" hangingPunct="1"/>
            <a:r>
              <a:rPr lang="en-US" dirty="0"/>
              <a:t>These include women with prolonged rupture of membranes or fever which place them in a higher category for intrauterine infection, those with intrapartum or delayed postpartum hemorrhage, and those with excessive genital trauma.</a:t>
            </a:r>
          </a:p>
        </p:txBody>
      </p:sp>
      <p:sp>
        <p:nvSpPr>
          <p:cNvPr id="4" name="Slide Number Placeholder 3"/>
          <p:cNvSpPr>
            <a:spLocks noGrp="1"/>
          </p:cNvSpPr>
          <p:nvPr>
            <p:ph type="sldNum" sz="quarter" idx="5"/>
          </p:nvPr>
        </p:nvSpPr>
        <p:spPr/>
        <p:txBody>
          <a:bodyPr/>
          <a:lstStyle/>
          <a:p>
            <a:pPr>
              <a:defRPr/>
            </a:pPr>
            <a:fld id="{6E3A00DE-A34E-45EA-9038-54CA2EC29AE4}" type="slidenum">
              <a:rPr lang="en-US" smtClean="0"/>
              <a:pPr>
                <a:defRPr/>
              </a:pPr>
              <a:t>22</a:t>
            </a:fld>
            <a:endParaRPr lang="en-US"/>
          </a:p>
        </p:txBody>
      </p:sp>
    </p:spTree>
    <p:extLst>
      <p:ext uri="{BB962C8B-B14F-4D97-AF65-F5344CB8AC3E}">
        <p14:creationId xmlns:p14="http://schemas.microsoft.com/office/powerpoint/2010/main" val="141928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24</a:t>
            </a:fld>
            <a:endParaRPr lang="en-US" dirty="0"/>
          </a:p>
        </p:txBody>
      </p:sp>
    </p:spTree>
    <p:extLst>
      <p:ext uri="{BB962C8B-B14F-4D97-AF65-F5344CB8AC3E}">
        <p14:creationId xmlns:p14="http://schemas.microsoft.com/office/powerpoint/2010/main" val="419168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With a higher expulsion rate, I recommend reserving </a:t>
            </a:r>
            <a:r>
              <a:rPr lang="en-US" dirty="0" err="1"/>
              <a:t>postplacental</a:t>
            </a:r>
            <a:r>
              <a:rPr lang="en-US" dirty="0"/>
              <a:t> or immediate postpartum insertion of an IUD to select subgroups of women. However, these subgroups will include a high proportion of women that we care for…</a:t>
            </a:r>
          </a:p>
          <a:p>
            <a:pPr eaLnBrk="1" hangingPunct="1"/>
            <a:endParaRPr lang="en-US" dirty="0"/>
          </a:p>
          <a:p>
            <a:pPr eaLnBrk="1" hangingPunct="1"/>
            <a:r>
              <a:rPr lang="en-US" dirty="0"/>
              <a:t>Immigrants who may not be able to access care regularly outside of pregnancy.</a:t>
            </a:r>
          </a:p>
          <a:p>
            <a:pPr eaLnBrk="1" hangingPunct="1"/>
            <a:r>
              <a:rPr lang="en-US" dirty="0"/>
              <a:t>Those with no insurance or whose insurance will expire after pregnancy.</a:t>
            </a:r>
          </a:p>
          <a:p>
            <a:pPr eaLnBrk="1" hangingPunct="1"/>
            <a:r>
              <a:rPr lang="en-US" dirty="0"/>
              <a:t>Women who have demonstrated difficulty with frequent prenatal visits may be at particularly high risk of not returning for the 6 week visit.</a:t>
            </a:r>
          </a:p>
          <a:p>
            <a:pPr eaLnBrk="1" hangingPunct="1"/>
            <a:r>
              <a:rPr lang="en-US" dirty="0"/>
              <a:t>Women for whom another pregnancy might be devastating, such as those with risk factors that make pregnancy high risk.</a:t>
            </a:r>
          </a:p>
          <a:p>
            <a:pPr eaLnBrk="1" hangingPunct="1"/>
            <a:r>
              <a:rPr lang="en-US" dirty="0"/>
              <a:t>Those women who have social barriers to returning. For example, adolescents who may have school or rely on parents/friends to bring them or patients who struggle with substance abuse.</a:t>
            </a:r>
          </a:p>
          <a:p>
            <a:pPr eaLnBrk="1" hangingPunct="1"/>
            <a:endParaRPr lang="en-US" dirty="0"/>
          </a:p>
          <a:p>
            <a:pPr eaLnBrk="1" hangingPunct="1"/>
            <a:r>
              <a:rPr lang="en-US" dirty="0"/>
              <a:t>For other patients who feel they can comfortably use a bridge method and return for insertion at 6 weeks postpartum, it may not be worth accepting the higher risk of expulsion.</a:t>
            </a:r>
          </a:p>
        </p:txBody>
      </p:sp>
      <p:sp>
        <p:nvSpPr>
          <p:cNvPr id="4" name="Slide Number Placeholder 3"/>
          <p:cNvSpPr>
            <a:spLocks noGrp="1"/>
          </p:cNvSpPr>
          <p:nvPr>
            <p:ph type="sldNum" sz="quarter" idx="5"/>
          </p:nvPr>
        </p:nvSpPr>
        <p:spPr/>
        <p:txBody>
          <a:bodyPr/>
          <a:lstStyle/>
          <a:p>
            <a:pPr>
              <a:defRPr/>
            </a:pPr>
            <a:fld id="{5B1BDBF6-67F3-421D-A339-BDA0CD45F2FF}" type="slidenum">
              <a:rPr lang="en-US" smtClean="0"/>
              <a:pPr>
                <a:defRPr/>
              </a:pPr>
              <a:t>25</a:t>
            </a:fld>
            <a:endParaRPr lang="en-US"/>
          </a:p>
        </p:txBody>
      </p:sp>
    </p:spTree>
    <p:extLst>
      <p:ext uri="{BB962C8B-B14F-4D97-AF65-F5344CB8AC3E}">
        <p14:creationId xmlns:p14="http://schemas.microsoft.com/office/powerpoint/2010/main" val="2647432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28</a:t>
            </a:fld>
            <a:endParaRPr lang="en-US" dirty="0"/>
          </a:p>
        </p:txBody>
      </p:sp>
    </p:spTree>
    <p:extLst>
      <p:ext uri="{BB962C8B-B14F-4D97-AF65-F5344CB8AC3E}">
        <p14:creationId xmlns:p14="http://schemas.microsoft.com/office/powerpoint/2010/main" val="114232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29</a:t>
            </a:fld>
            <a:endParaRPr lang="en-US" dirty="0"/>
          </a:p>
        </p:txBody>
      </p:sp>
    </p:spTree>
    <p:extLst>
      <p:ext uri="{BB962C8B-B14F-4D97-AF65-F5344CB8AC3E}">
        <p14:creationId xmlns:p14="http://schemas.microsoft.com/office/powerpoint/2010/main" val="4217437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9F190-6718-4C24-A974-C6DDD3E547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a:t>
            </a:fld>
            <a:endParaRPr lang="en-US" dirty="0"/>
          </a:p>
        </p:txBody>
      </p:sp>
    </p:spTree>
    <p:extLst>
      <p:ext uri="{BB962C8B-B14F-4D97-AF65-F5344CB8AC3E}">
        <p14:creationId xmlns:p14="http://schemas.microsoft.com/office/powerpoint/2010/main" val="296721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A recently published review, summarizing </a:t>
            </a:r>
            <a:r>
              <a:rPr lang="en-US" dirty="0" err="1"/>
              <a:t>approx</a:t>
            </a:r>
            <a:r>
              <a:rPr lang="en-US" dirty="0"/>
              <a:t> 15 trials that examined differences in outcome based on timing of insertions allows us to estimate the rate of perforation and expulsion by timing.</a:t>
            </a:r>
          </a:p>
          <a:p>
            <a:pPr eaLnBrk="1" hangingPunct="1"/>
            <a:endParaRPr lang="en-US" dirty="0"/>
          </a:p>
          <a:p>
            <a:pPr eaLnBrk="1" hangingPunct="1"/>
            <a:r>
              <a:rPr lang="en-US" dirty="0"/>
              <a:t>Studies differed in design and quality.</a:t>
            </a:r>
          </a:p>
          <a:p>
            <a:pPr eaLnBrk="1" hangingPunct="1"/>
            <a:endParaRPr lang="en-US" dirty="0"/>
          </a:p>
          <a:p>
            <a:pPr eaLnBrk="1" hangingPunct="1"/>
            <a:r>
              <a:rPr lang="en-US" dirty="0"/>
              <a:t>Perforations were uncommon and none were recorded in the </a:t>
            </a:r>
            <a:r>
              <a:rPr lang="en-US" dirty="0" err="1"/>
              <a:t>postplacental</a:t>
            </a:r>
            <a:r>
              <a:rPr lang="en-US" dirty="0"/>
              <a:t> or within 48 hour groups.</a:t>
            </a:r>
          </a:p>
          <a:p>
            <a:pPr eaLnBrk="1" hangingPunct="1"/>
            <a:endParaRPr lang="en-US" dirty="0"/>
          </a:p>
          <a:p>
            <a:pPr eaLnBrk="1" hangingPunct="1"/>
            <a:r>
              <a:rPr lang="en-US" dirty="0"/>
              <a:t>Expulsion averaged about 10% when inserted within 10 minutes of placental delivery. There was a much wider range of expulsions reported for insertion between 10 minutes and 48 hours but the highest quality studies suggested a rate of 11-16%. Interval insertion at 6-8 weeks postpartum were mostly in the 3-5% range. Expulsions were most likely to occur during the first 3 months.</a:t>
            </a:r>
          </a:p>
          <a:p>
            <a:pPr eaLnBrk="1" hangingPunct="1"/>
            <a:endParaRPr lang="en-US" dirty="0"/>
          </a:p>
          <a:p>
            <a:pPr eaLnBrk="1" hangingPunct="1"/>
            <a:r>
              <a:rPr lang="en-US" dirty="0"/>
              <a:t>Pregnancy was also uncommon.</a:t>
            </a:r>
          </a:p>
          <a:p>
            <a:pPr eaLnBrk="1" hangingPunct="1"/>
            <a:endParaRPr lang="en-US" dirty="0"/>
          </a:p>
          <a:p>
            <a:pPr eaLnBrk="1" hangingPunct="1"/>
            <a:r>
              <a:rPr lang="en-US" dirty="0"/>
              <a:t>Removals at 6-12 months for either pain or bleeding were similar between </a:t>
            </a:r>
            <a:r>
              <a:rPr lang="en-US" dirty="0" err="1"/>
              <a:t>postplacental</a:t>
            </a:r>
            <a:r>
              <a:rPr lang="en-US" dirty="0"/>
              <a:t> and within 48 hour groups compared to the 6 week group.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3FB58-9527-4F66-B256-9CFAE43F7A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72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Expulsions and removal in studies comparing vaginal to C/S in the </a:t>
            </a:r>
            <a:r>
              <a:rPr lang="en-US" dirty="0" err="1"/>
              <a:t>postplacental</a:t>
            </a:r>
            <a:r>
              <a:rPr lang="en-US" dirty="0"/>
              <a:t> period demonstrate a slightly higher expulsion rate after vaginal delivery and similar rate for removals during the first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00CDE-C9D3-458B-9E53-778362900C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331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unrecognized expulsions</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34</a:t>
            </a:fld>
            <a:endParaRPr lang="en-US" dirty="0"/>
          </a:p>
        </p:txBody>
      </p:sp>
    </p:spTree>
    <p:extLst>
      <p:ext uri="{BB962C8B-B14F-4D97-AF65-F5344CB8AC3E}">
        <p14:creationId xmlns:p14="http://schemas.microsoft.com/office/powerpoint/2010/main" val="1235059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These techniques were described in 1992 in a paper published in contraception and based on some preliminary work done by the World Health Organization.</a:t>
            </a:r>
          </a:p>
          <a:p>
            <a:endParaRPr lang="en-US" dirty="0"/>
          </a:p>
        </p:txBody>
      </p:sp>
      <p:sp>
        <p:nvSpPr>
          <p:cNvPr id="4" name="Slide Number Placeholder 3"/>
          <p:cNvSpPr>
            <a:spLocks noGrp="1"/>
          </p:cNvSpPr>
          <p:nvPr>
            <p:ph type="sldNum" sz="quarter" idx="5"/>
          </p:nvPr>
        </p:nvSpPr>
        <p:spPr/>
        <p:txBody>
          <a:bodyPr/>
          <a:lstStyle/>
          <a:p>
            <a:pPr>
              <a:defRPr/>
            </a:pPr>
            <a:fld id="{68F860E9-B56A-454E-889D-1A3E7AD1BCD7}" type="slidenum">
              <a:rPr lang="en-US" smtClean="0"/>
              <a:pPr>
                <a:defRPr/>
              </a:pPr>
              <a:t>36</a:t>
            </a:fld>
            <a:endParaRPr lang="en-US"/>
          </a:p>
        </p:txBody>
      </p:sp>
    </p:spTree>
    <p:extLst>
      <p:ext uri="{BB962C8B-B14F-4D97-AF65-F5344CB8AC3E}">
        <p14:creationId xmlns:p14="http://schemas.microsoft.com/office/powerpoint/2010/main" val="1606720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All of the early work with postpartum IUD insertion was done with copper IUDs and there is still very little published regarding specific techniques to use with LNG IUD. However, the proper way to grasp the IUD is the grab the arms flush with the tip of the forceps but at an angle so that the tail and strings hang to the side of the forceps.</a:t>
            </a:r>
          </a:p>
        </p:txBody>
      </p:sp>
      <p:sp>
        <p:nvSpPr>
          <p:cNvPr id="4" name="Slide Number Placeholder 3"/>
          <p:cNvSpPr>
            <a:spLocks noGrp="1"/>
          </p:cNvSpPr>
          <p:nvPr>
            <p:ph type="sldNum" sz="quarter" idx="5"/>
          </p:nvPr>
        </p:nvSpPr>
        <p:spPr/>
        <p:txBody>
          <a:bodyPr/>
          <a:lstStyle/>
          <a:p>
            <a:pPr>
              <a:defRPr/>
            </a:pPr>
            <a:fld id="{B40024E0-F8BC-4AF8-8671-085744D00CE0}" type="slidenum">
              <a:rPr lang="en-US" smtClean="0"/>
              <a:pPr>
                <a:defRPr/>
              </a:pPr>
              <a:t>37</a:t>
            </a:fld>
            <a:endParaRPr lang="en-US"/>
          </a:p>
        </p:txBody>
      </p:sp>
    </p:spTree>
    <p:extLst>
      <p:ext uri="{BB962C8B-B14F-4D97-AF65-F5344CB8AC3E}">
        <p14:creationId xmlns:p14="http://schemas.microsoft.com/office/powerpoint/2010/main" val="2600524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Manual insertion more uncomfortable than using rings. Difficult once lower uterine segment begins to contract.</a:t>
            </a:r>
          </a:p>
          <a:p>
            <a:pPr eaLnBrk="1" hangingPunct="1"/>
            <a:endParaRPr lang="en-US" dirty="0"/>
          </a:p>
        </p:txBody>
      </p:sp>
      <p:sp>
        <p:nvSpPr>
          <p:cNvPr id="4" name="Slide Number Placeholder 3"/>
          <p:cNvSpPr>
            <a:spLocks noGrp="1"/>
          </p:cNvSpPr>
          <p:nvPr>
            <p:ph type="sldNum" sz="quarter" idx="5"/>
          </p:nvPr>
        </p:nvSpPr>
        <p:spPr/>
        <p:txBody>
          <a:bodyPr/>
          <a:lstStyle/>
          <a:p>
            <a:pPr>
              <a:defRPr/>
            </a:pPr>
            <a:fld id="{29359697-7C27-4C1A-8BF2-8DD134DDB328}" type="slidenum">
              <a:rPr lang="en-US" smtClean="0"/>
              <a:pPr>
                <a:defRPr/>
              </a:pPr>
              <a:t>39</a:t>
            </a:fld>
            <a:endParaRPr lang="en-US"/>
          </a:p>
        </p:txBody>
      </p:sp>
    </p:spTree>
    <p:extLst>
      <p:ext uri="{BB962C8B-B14F-4D97-AF65-F5344CB8AC3E}">
        <p14:creationId xmlns:p14="http://schemas.microsoft.com/office/powerpoint/2010/main" val="1242609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One study described pushing the strings through the cervix using the copper 380T IUD inserter</a:t>
            </a:r>
          </a:p>
        </p:txBody>
      </p:sp>
      <p:sp>
        <p:nvSpPr>
          <p:cNvPr id="4" name="Slide Number Placeholder 3"/>
          <p:cNvSpPr>
            <a:spLocks noGrp="1"/>
          </p:cNvSpPr>
          <p:nvPr>
            <p:ph type="sldNum" sz="quarter" idx="5"/>
          </p:nvPr>
        </p:nvSpPr>
        <p:spPr/>
        <p:txBody>
          <a:bodyPr/>
          <a:lstStyle/>
          <a:p>
            <a:pPr>
              <a:defRPr/>
            </a:pPr>
            <a:fld id="{35F6F4F9-C428-4453-B98E-A42B158782ED}" type="slidenum">
              <a:rPr lang="en-US" smtClean="0"/>
              <a:pPr>
                <a:defRPr/>
              </a:pPr>
              <a:t>40</a:t>
            </a:fld>
            <a:endParaRPr lang="en-US"/>
          </a:p>
        </p:txBody>
      </p:sp>
    </p:spTree>
    <p:extLst>
      <p:ext uri="{BB962C8B-B14F-4D97-AF65-F5344CB8AC3E}">
        <p14:creationId xmlns:p14="http://schemas.microsoft.com/office/powerpoint/2010/main" val="1054257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Be sure to give good post-insertion instructions, especially regarding expulsion. Anticipated side effects may be well tolerated and bleeding and cramping are normal after delivery.</a:t>
            </a:r>
          </a:p>
          <a:p>
            <a:endParaRPr lang="en-US" dirty="0"/>
          </a:p>
          <a:p>
            <a:r>
              <a:rPr lang="en-US" dirty="0"/>
              <a:t>Whether the IUD is placed after vaginal delivery or C/S, the strings are likely going to lengthen as the uterus involutes.</a:t>
            </a:r>
          </a:p>
          <a:p>
            <a:endParaRPr lang="en-US" dirty="0"/>
          </a:p>
          <a:p>
            <a:r>
              <a:rPr lang="en-US" dirty="0"/>
              <a:t>Because the strings will lengthen as the uterus involutes, the general recommendation is to see patients for a 2 week check to trim the strings as needed. May need to trim them again at the 6 week visit.</a:t>
            </a:r>
          </a:p>
        </p:txBody>
      </p:sp>
      <p:sp>
        <p:nvSpPr>
          <p:cNvPr id="4" name="Slide Number Placeholder 3"/>
          <p:cNvSpPr>
            <a:spLocks noGrp="1"/>
          </p:cNvSpPr>
          <p:nvPr>
            <p:ph type="sldNum" sz="quarter" idx="5"/>
          </p:nvPr>
        </p:nvSpPr>
        <p:spPr/>
        <p:txBody>
          <a:bodyPr/>
          <a:lstStyle/>
          <a:p>
            <a:pPr>
              <a:defRPr/>
            </a:pPr>
            <a:fld id="{F444B258-6F81-4387-9368-0DC71BC4DB24}" type="slidenum">
              <a:rPr lang="en-US" smtClean="0"/>
              <a:pPr>
                <a:defRPr/>
              </a:pPr>
              <a:t>41</a:t>
            </a:fld>
            <a:endParaRPr lang="en-US"/>
          </a:p>
        </p:txBody>
      </p:sp>
    </p:spTree>
    <p:extLst>
      <p:ext uri="{BB962C8B-B14F-4D97-AF65-F5344CB8AC3E}">
        <p14:creationId xmlns:p14="http://schemas.microsoft.com/office/powerpoint/2010/main" val="218260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An important clinical question that remains is whether a copper IUD or LNG IUD are preferred for postpartum insertions. </a:t>
            </a:r>
          </a:p>
          <a:p>
            <a:endParaRPr lang="en-US" dirty="0"/>
          </a:p>
          <a:p>
            <a:r>
              <a:rPr lang="en-US" dirty="0"/>
              <a:t>Hayes et al completed a pilot study using the LNG </a:t>
            </a:r>
            <a:r>
              <a:rPr lang="en-US" dirty="0" err="1"/>
              <a:t>iud</a:t>
            </a:r>
            <a:r>
              <a:rPr lang="en-US" dirty="0"/>
              <a:t> immediately after placental delivery and found expulsion rate of 10.5%, no infections, no perforations. (n=20)</a:t>
            </a:r>
          </a:p>
          <a:p>
            <a:endParaRPr lang="en-US" dirty="0"/>
          </a:p>
          <a:p>
            <a:r>
              <a:rPr lang="en-US" dirty="0"/>
              <a:t>My opinion is that the choice of IUD should be based on patient preference for the type of IUD she would desire.</a:t>
            </a:r>
          </a:p>
        </p:txBody>
      </p:sp>
      <p:sp>
        <p:nvSpPr>
          <p:cNvPr id="4" name="Slide Number Placeholder 3"/>
          <p:cNvSpPr>
            <a:spLocks noGrp="1"/>
          </p:cNvSpPr>
          <p:nvPr>
            <p:ph type="sldNum" sz="quarter" idx="5"/>
          </p:nvPr>
        </p:nvSpPr>
        <p:spPr/>
        <p:txBody>
          <a:bodyPr/>
          <a:lstStyle/>
          <a:p>
            <a:pPr>
              <a:defRPr/>
            </a:pPr>
            <a:fld id="{05C3BAA9-2DA7-48F7-8C2A-8E8F261A77E3}" type="slidenum">
              <a:rPr lang="en-US" smtClean="0"/>
              <a:pPr>
                <a:defRPr/>
              </a:pPr>
              <a:t>42</a:t>
            </a:fld>
            <a:endParaRPr lang="en-US"/>
          </a:p>
        </p:txBody>
      </p:sp>
    </p:spTree>
    <p:extLst>
      <p:ext uri="{BB962C8B-B14F-4D97-AF65-F5344CB8AC3E}">
        <p14:creationId xmlns:p14="http://schemas.microsoft.com/office/powerpoint/2010/main" val="3923113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Start</a:t>
            </a:r>
            <a:r>
              <a:rPr lang="en-US" baseline="0" dirty="0"/>
              <a:t> video at 12:28</a:t>
            </a:r>
            <a:endParaRPr lang="en-US" dirty="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43</a:t>
            </a:fld>
            <a:endParaRPr lang="en-US" dirty="0"/>
          </a:p>
        </p:txBody>
      </p:sp>
    </p:spTree>
    <p:extLst>
      <p:ext uri="{BB962C8B-B14F-4D97-AF65-F5344CB8AC3E}">
        <p14:creationId xmlns:p14="http://schemas.microsoft.com/office/powerpoint/2010/main" val="383951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hangingPunct="1">
              <a:defRPr/>
            </a:pPr>
            <a:r>
              <a:rPr lang="en-US" dirty="0"/>
              <a:t>To outline why expanding access to intrauterine contraception in the postpartum period is important, we first need to review what we know about postpartum behavior.</a:t>
            </a:r>
          </a:p>
          <a:p>
            <a:pPr eaLnBrk="1" hangingPunct="1">
              <a:defRPr/>
            </a:pPr>
            <a:endParaRPr lang="en-US" dirty="0"/>
          </a:p>
          <a:p>
            <a:pPr eaLnBrk="1" hangingPunct="1">
              <a:defRPr/>
            </a:pPr>
            <a:r>
              <a:rPr lang="en-US" dirty="0"/>
              <a:t>The standard postpartum check is scheduled at 6 weeks after delivery. This is typically the visit where we address contraceptive needs for anyone who didn’t leave the hospital with a method. </a:t>
            </a:r>
          </a:p>
          <a:p>
            <a:pPr eaLnBrk="1" hangingPunct="1">
              <a:defRPr/>
            </a:pPr>
            <a:endParaRPr lang="en-US" dirty="0"/>
          </a:p>
          <a:p>
            <a:pPr eaLnBrk="1" hangingPunct="1">
              <a:defRPr/>
            </a:pPr>
            <a:r>
              <a:rPr lang="en-US" dirty="0"/>
              <a:t>Studies indicate that up to 60% of women resume sexual activity prior to 6 weeks postpartum.   One study explicit instructions to abstain 6 weeks, 45% did.</a:t>
            </a:r>
          </a:p>
          <a:p>
            <a:pPr eaLnBrk="1" hangingPunct="1">
              <a:defRPr/>
            </a:pPr>
            <a:endParaRPr lang="en-US" dirty="0"/>
          </a:p>
          <a:p>
            <a:pPr eaLnBrk="1" hangingPunct="1">
              <a:defRPr/>
            </a:pPr>
            <a:r>
              <a:rPr lang="en-US" dirty="0"/>
              <a:t>About 30% of women are no longer breastfeeding by the time they come for their 6 week visit. 8% who said they were planning to breastfeed never begin and another 22% begin but stop within the first 6 weeks.</a:t>
            </a:r>
          </a:p>
          <a:p>
            <a:pPr eaLnBrk="1" hangingPunct="1">
              <a:defRPr/>
            </a:pPr>
            <a:endParaRPr lang="en-US" dirty="0"/>
          </a:p>
          <a:p>
            <a:pPr eaLnBrk="1" hangingPunct="1">
              <a:defRPr/>
            </a:pPr>
            <a:r>
              <a:rPr lang="en-US" dirty="0"/>
              <a:t>Non breastfeeding women begin to ovulate around 4 weeks postpartum.</a:t>
            </a:r>
          </a:p>
          <a:p>
            <a:pPr eaLnBrk="1" hangingPunct="1">
              <a:defRPr/>
            </a:pPr>
            <a:endParaRPr lang="en-US" dirty="0"/>
          </a:p>
          <a:p>
            <a:pPr eaLnBrk="1" hangingPunct="1">
              <a:defRPr/>
            </a:pPr>
            <a:r>
              <a:rPr lang="en-US" dirty="0"/>
              <a:t>In one study conducted in New Mexico, as many as 12% of postpartum patients requested an IUD. </a:t>
            </a:r>
          </a:p>
          <a:p>
            <a:pPr eaLnBrk="1" hangingPunct="1">
              <a:defRPr/>
            </a:pPr>
            <a:endParaRPr lang="en-US" dirty="0"/>
          </a:p>
          <a:p>
            <a:pPr eaLnBrk="1" hangingPunct="1">
              <a:defRPr/>
            </a:pPr>
            <a:r>
              <a:rPr lang="en-US" dirty="0"/>
              <a:t>In that New Mexico study, only 60% of women ever returned for their postpartum visit at all. 4 out of 10 were never even seen back.</a:t>
            </a:r>
          </a:p>
          <a:p>
            <a:pPr eaLnBrk="1" hangingPunct="1">
              <a:defRPr/>
            </a:pPr>
            <a:endParaRPr lang="en-US" dirty="0"/>
          </a:p>
          <a:p>
            <a:pPr eaLnBrk="1" hangingPunct="1">
              <a:defRPr/>
            </a:pPr>
            <a:r>
              <a:rPr lang="en-US" dirty="0"/>
              <a:t>Of those that had requested an IUD pp and did return for their 6 week visit, only 60% had their IUD inserted. Of the other 40%...</a:t>
            </a:r>
          </a:p>
        </p:txBody>
      </p:sp>
      <p:sp>
        <p:nvSpPr>
          <p:cNvPr id="4" name="Slide Number Placeholder 3"/>
          <p:cNvSpPr>
            <a:spLocks noGrp="1"/>
          </p:cNvSpPr>
          <p:nvPr>
            <p:ph type="sldNum" sz="quarter" idx="5"/>
          </p:nvPr>
        </p:nvSpPr>
        <p:spPr/>
        <p:txBody>
          <a:bodyPr/>
          <a:lstStyle/>
          <a:p>
            <a:pPr>
              <a:defRPr/>
            </a:pPr>
            <a:fld id="{1D80722A-3F46-4137-9D8C-6CD47854BAC3}" type="slidenum">
              <a:rPr lang="en-US" smtClean="0"/>
              <a:pPr>
                <a:defRPr/>
              </a:pPr>
              <a:t>7</a:t>
            </a:fld>
            <a:endParaRPr lang="en-US"/>
          </a:p>
        </p:txBody>
      </p:sp>
    </p:spTree>
    <p:extLst>
      <p:ext uri="{BB962C8B-B14F-4D97-AF65-F5344CB8AC3E}">
        <p14:creationId xmlns:p14="http://schemas.microsoft.com/office/powerpoint/2010/main" val="2413313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Centers for Medicare and Medicaid Services </a:t>
            </a:r>
            <a:r>
              <a:rPr lang="en-US" baseline="0" dirty="0"/>
              <a:t>has given their consent for each state to handle reimbursement for immediate postpartum LARC how they see fit. </a:t>
            </a:r>
          </a:p>
          <a:p>
            <a:endParaRPr lang="en-US" baseline="0" dirty="0"/>
          </a:p>
          <a:p>
            <a:r>
              <a:rPr lang="en-US" baseline="0" dirty="0"/>
              <a:t>They support the implementation of new policies to cover immediate postpartum LARC outside of the global pregnancy fee, but leave the reimbursement mechanism to each state.. </a:t>
            </a:r>
          </a:p>
          <a:p>
            <a:endParaRPr lang="en-US" baseline="0" dirty="0"/>
          </a:p>
          <a:p>
            <a:r>
              <a:rPr lang="en-US" baseline="0" dirty="0"/>
              <a:t>Each state has chosen slightly different ways to allow physicians to bill for this service: Some reconcile at the end of the year, some reimburse under a modifier, and some allow inpatient use for outpatient codes. </a:t>
            </a:r>
          </a:p>
          <a:p>
            <a:endParaRPr lang="en-US" baseline="0" dirty="0"/>
          </a:p>
          <a:p>
            <a:r>
              <a:rPr lang="en-US" baseline="0" dirty="0"/>
              <a:t>CMS only requires the use of the proper device J codes and any </a:t>
            </a:r>
            <a:r>
              <a:rPr lang="en-US" baseline="0" dirty="0" smtClean="0"/>
              <a:t>ICD-10 </a:t>
            </a:r>
            <a:r>
              <a:rPr lang="en-US" baseline="0" dirty="0"/>
              <a:t>surgical codes that apply. </a:t>
            </a:r>
            <a:endParaRPr lang="en-US" baseline="0" dirty="0" smtClean="0"/>
          </a:p>
          <a:p>
            <a:endParaRPr lang="en-US" baseline="0" dirty="0" smtClean="0"/>
          </a:p>
          <a:p>
            <a:r>
              <a:rPr lang="en-US" baseline="0" dirty="0" smtClean="0"/>
              <a:t>J Codes J7297 3 </a:t>
            </a:r>
            <a:r>
              <a:rPr lang="en-US" baseline="0" dirty="0" err="1" smtClean="0"/>
              <a:t>yr</a:t>
            </a:r>
            <a:r>
              <a:rPr lang="en-US" baseline="0" dirty="0" smtClean="0"/>
              <a:t> LNG IUD 52 mg; J7298 5 </a:t>
            </a:r>
            <a:r>
              <a:rPr lang="en-US" baseline="0" dirty="0" err="1" smtClean="0"/>
              <a:t>yr</a:t>
            </a:r>
            <a:r>
              <a:rPr lang="en-US" baseline="0" dirty="0" smtClean="0"/>
              <a:t> 52 mg LNG; J7300 Copper IUD; J7301 LNG IUD 13.5 mg; </a:t>
            </a:r>
            <a:r>
              <a:rPr lang="en-US" baseline="0" smtClean="0"/>
              <a:t>J7307 Implant</a:t>
            </a:r>
            <a:endParaRPr lang="en-US" baseline="0" dirty="0"/>
          </a:p>
        </p:txBody>
      </p:sp>
      <p:sp>
        <p:nvSpPr>
          <p:cNvPr id="4" name="Slide Number Placeholder 3"/>
          <p:cNvSpPr>
            <a:spLocks noGrp="1"/>
          </p:cNvSpPr>
          <p:nvPr>
            <p:ph type="sldNum" sz="quarter" idx="10"/>
          </p:nvPr>
        </p:nvSpPr>
        <p:spPr/>
        <p:txBody>
          <a:bodyPr/>
          <a:lstStyle/>
          <a:p>
            <a:fld id="{9642C4D2-A25F-4DE8-8459-222E87D1C7F7}" type="slidenum">
              <a:rPr lang="en-US" smtClean="0"/>
              <a:t>46</a:t>
            </a:fld>
            <a:endParaRPr lang="en-US"/>
          </a:p>
        </p:txBody>
      </p:sp>
    </p:spTree>
    <p:extLst>
      <p:ext uri="{BB962C8B-B14F-4D97-AF65-F5344CB8AC3E}">
        <p14:creationId xmlns:p14="http://schemas.microsoft.com/office/powerpoint/2010/main" val="57041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published a stage-based guide which will be available</a:t>
            </a:r>
          </a:p>
        </p:txBody>
      </p:sp>
      <p:sp>
        <p:nvSpPr>
          <p:cNvPr id="4" name="Slide Number Placeholder 3"/>
          <p:cNvSpPr>
            <a:spLocks noGrp="1"/>
          </p:cNvSpPr>
          <p:nvPr>
            <p:ph type="sldNum" sz="quarter" idx="10"/>
          </p:nvPr>
        </p:nvSpPr>
        <p:spPr/>
        <p:txBody>
          <a:bodyPr/>
          <a:lstStyle/>
          <a:p>
            <a:fld id="{336616B6-223B-D342-8ABD-3E59DD8B7D58}" type="slidenum">
              <a:rPr lang="en-US" smtClean="0"/>
              <a:t>49</a:t>
            </a:fld>
            <a:endParaRPr lang="en-US" dirty="0"/>
          </a:p>
        </p:txBody>
      </p:sp>
    </p:spTree>
    <p:extLst>
      <p:ext uri="{BB962C8B-B14F-4D97-AF65-F5344CB8AC3E}">
        <p14:creationId xmlns:p14="http://schemas.microsoft.com/office/powerpoint/2010/main" val="453679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54</a:t>
            </a:fld>
            <a:endParaRPr lang="en-US" dirty="0"/>
          </a:p>
        </p:txBody>
      </p:sp>
    </p:spTree>
    <p:extLst>
      <p:ext uri="{BB962C8B-B14F-4D97-AF65-F5344CB8AC3E}">
        <p14:creationId xmlns:p14="http://schemas.microsoft.com/office/powerpoint/2010/main" val="250205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61</a:t>
            </a:fld>
            <a:endParaRPr lang="en-US" dirty="0"/>
          </a:p>
        </p:txBody>
      </p:sp>
    </p:spTree>
    <p:extLst>
      <p:ext uri="{BB962C8B-B14F-4D97-AF65-F5344CB8AC3E}">
        <p14:creationId xmlns:p14="http://schemas.microsoft.com/office/powerpoint/2010/main" val="4125843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62</a:t>
            </a:fld>
            <a:endParaRPr lang="en-US" dirty="0"/>
          </a:p>
        </p:txBody>
      </p:sp>
    </p:spTree>
    <p:extLst>
      <p:ext uri="{BB962C8B-B14F-4D97-AF65-F5344CB8AC3E}">
        <p14:creationId xmlns:p14="http://schemas.microsoft.com/office/powerpoint/2010/main" val="405780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2010 is the last date for</a:t>
            </a:r>
            <a:r>
              <a:rPr lang="en-US" baseline="0" dirty="0"/>
              <a:t> which this data is available. </a:t>
            </a:r>
            <a:endParaRPr lang="en-US" dirty="0"/>
          </a:p>
        </p:txBody>
      </p:sp>
      <p:sp>
        <p:nvSpPr>
          <p:cNvPr id="4" name="Slide Number Placeholder 3"/>
          <p:cNvSpPr>
            <a:spLocks noGrp="1"/>
          </p:cNvSpPr>
          <p:nvPr>
            <p:ph type="sldNum" sz="quarter" idx="10"/>
          </p:nvPr>
        </p:nvSpPr>
        <p:spPr/>
        <p:txBody>
          <a:bodyPr/>
          <a:lstStyle/>
          <a:p>
            <a:fld id="{9642C4D2-A25F-4DE8-8459-222E87D1C7F7}" type="slidenum">
              <a:rPr lang="en-US" smtClean="0"/>
              <a:t>10</a:t>
            </a:fld>
            <a:endParaRPr lang="en-US"/>
          </a:p>
        </p:txBody>
      </p:sp>
    </p:spTree>
    <p:extLst>
      <p:ext uri="{BB962C8B-B14F-4D97-AF65-F5344CB8AC3E}">
        <p14:creationId xmlns:p14="http://schemas.microsoft.com/office/powerpoint/2010/main" val="184536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question we get often when discussing Immediate postpartum LARC is why they can’t just wait until their postpartum visit and get it then.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face it, sometimes life gest in the way of the best intentions.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 reality is that while WE could wait and come back, many women, especially poor women on Medicaid, may not return for a postpartum visit, may have the visit delayed, or may even become pregnant again prior to the new appointment. </a:t>
            </a:r>
          </a:p>
          <a:p>
            <a:endParaRPr lang="en-US" baseline="0" dirty="0"/>
          </a:p>
          <a:p>
            <a:r>
              <a:rPr lang="en-US" baseline="0" dirty="0"/>
              <a:t>Providing LARC immediately postpartum guarantees that the woman receives the contraception she wants in a convenient way, and also provides significant savings for Medicaid by reducing unwanted pregnancies. </a:t>
            </a:r>
          </a:p>
          <a:p>
            <a:endParaRPr lang="en-US" baseline="0" dirty="0"/>
          </a:p>
          <a:p>
            <a:r>
              <a:rPr lang="en-US" baseline="0" dirty="0"/>
              <a:t>Specific criteria by the CDC exist to avoid placing LARC in patients who are pregnant.</a:t>
            </a:r>
          </a:p>
        </p:txBody>
      </p:sp>
      <p:sp>
        <p:nvSpPr>
          <p:cNvPr id="4" name="Slide Number Placeholder 3"/>
          <p:cNvSpPr>
            <a:spLocks noGrp="1"/>
          </p:cNvSpPr>
          <p:nvPr>
            <p:ph type="sldNum" sz="quarter" idx="10"/>
          </p:nvPr>
        </p:nvSpPr>
        <p:spPr/>
        <p:txBody>
          <a:bodyPr/>
          <a:lstStyle/>
          <a:p>
            <a:fld id="{9642C4D2-A25F-4DE8-8459-222E87D1C7F7}" type="slidenum">
              <a:rPr lang="en-US" smtClean="0"/>
              <a:t>11</a:t>
            </a:fld>
            <a:endParaRPr lang="en-US"/>
          </a:p>
        </p:txBody>
      </p:sp>
    </p:spTree>
    <p:extLst>
      <p:ext uri="{BB962C8B-B14F-4D97-AF65-F5344CB8AC3E}">
        <p14:creationId xmlns:p14="http://schemas.microsoft.com/office/powerpoint/2010/main" val="335102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IUDs</a:t>
            </a:r>
            <a:r>
              <a:rPr lang="en-US" baseline="0" dirty="0"/>
              <a:t> may have a relatively high upfront cost, but their efficacy and longevity make the cost more than worth the investment. IUDs can work for up to 12 years, and only one out of 100 women will become pregnant while using one, compared to 6-9 for the pill, and 12-24 for other methods such as condoms or pulling out. </a:t>
            </a:r>
          </a:p>
          <a:p>
            <a:endParaRPr lang="en-US" baseline="0" dirty="0"/>
          </a:p>
          <a:p>
            <a:r>
              <a:rPr lang="en-US" sz="1200" b="0" i="0" kern="1200" dirty="0">
                <a:solidFill>
                  <a:schemeClr val="tx1"/>
                </a:solidFill>
                <a:effectLst/>
                <a:latin typeface="+mn-lt"/>
                <a:ea typeface="+mn-ea"/>
                <a:cs typeface="+mn-cs"/>
              </a:rPr>
              <a:t> A</a:t>
            </a:r>
            <a:r>
              <a:rPr lang="en-US" sz="1200" b="0" i="0" kern="1200" baseline="0" dirty="0">
                <a:solidFill>
                  <a:schemeClr val="tx1"/>
                </a:solidFill>
                <a:effectLst/>
                <a:latin typeface="+mn-lt"/>
                <a:ea typeface="+mn-ea"/>
                <a:cs typeface="+mn-cs"/>
              </a:rPr>
              <a:t> report from the Brookings Institute </a:t>
            </a:r>
            <a:r>
              <a:rPr lang="en-US" sz="1200" b="0" i="0" kern="1200" dirty="0">
                <a:solidFill>
                  <a:schemeClr val="tx1"/>
                </a:solidFill>
                <a:effectLst/>
                <a:latin typeface="+mn-lt"/>
                <a:ea typeface="+mn-ea"/>
                <a:cs typeface="+mn-cs"/>
              </a:rPr>
              <a:t>concluded that the estimated annual cost to taxpayers of providing medical services to women who experience unintended pregnancies—and to the infants who are born as a result—ranges from $9.6 billion to $12.6 billion, and averages $11.3 billion.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 savings from preventing these unintended pregnancies would range from $4.7 billion to $6.2 billion, and average $5.6 billion.</a:t>
            </a:r>
            <a:endParaRPr lang="en-US" dirty="0"/>
          </a:p>
        </p:txBody>
      </p:sp>
      <p:sp>
        <p:nvSpPr>
          <p:cNvPr id="4" name="Slide Number Placeholder 3"/>
          <p:cNvSpPr>
            <a:spLocks noGrp="1"/>
          </p:cNvSpPr>
          <p:nvPr>
            <p:ph type="sldNum" sz="quarter" idx="10"/>
          </p:nvPr>
        </p:nvSpPr>
        <p:spPr/>
        <p:txBody>
          <a:bodyPr/>
          <a:lstStyle/>
          <a:p>
            <a:fld id="{9642C4D2-A25F-4DE8-8459-222E87D1C7F7}" type="slidenum">
              <a:rPr lang="en-US" smtClean="0"/>
              <a:t>12</a:t>
            </a:fld>
            <a:endParaRPr lang="en-US"/>
          </a:p>
        </p:txBody>
      </p:sp>
    </p:spTree>
    <p:extLst>
      <p:ext uri="{BB962C8B-B14F-4D97-AF65-F5344CB8AC3E}">
        <p14:creationId xmlns:p14="http://schemas.microsoft.com/office/powerpoint/2010/main" val="367855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myth is that the high upfront cost isn’t worth it as women tend to discontinue their chosen method quickly. In my experience, Medical Directors of health plans remember the patients who have their IUD soon removed, so to we!!</a:t>
            </a:r>
          </a:p>
          <a:p>
            <a:endParaRPr lang="en-US" dirty="0"/>
          </a:p>
          <a:p>
            <a:r>
              <a:rPr lang="en-US" dirty="0"/>
              <a:t>Studies have repeatedly</a:t>
            </a:r>
            <a:r>
              <a:rPr lang="en-US" baseline="0" dirty="0"/>
              <a:t> shown that women who receive IUDs are extremely satisfied with their method and the vast majority are continuing to use the method one year out. </a:t>
            </a:r>
            <a:endParaRPr lang="en-US" dirty="0"/>
          </a:p>
        </p:txBody>
      </p:sp>
      <p:sp>
        <p:nvSpPr>
          <p:cNvPr id="4" name="Slide Number Placeholder 3"/>
          <p:cNvSpPr>
            <a:spLocks noGrp="1"/>
          </p:cNvSpPr>
          <p:nvPr>
            <p:ph type="sldNum" sz="quarter" idx="10"/>
          </p:nvPr>
        </p:nvSpPr>
        <p:spPr/>
        <p:txBody>
          <a:bodyPr/>
          <a:lstStyle/>
          <a:p>
            <a:fld id="{9642C4D2-A25F-4DE8-8459-222E87D1C7F7}" type="slidenum">
              <a:rPr lang="en-US" smtClean="0"/>
              <a:t>13</a:t>
            </a:fld>
            <a:endParaRPr lang="en-US"/>
          </a:p>
        </p:txBody>
      </p:sp>
    </p:spTree>
    <p:extLst>
      <p:ext uri="{BB962C8B-B14F-4D97-AF65-F5344CB8AC3E}">
        <p14:creationId xmlns:p14="http://schemas.microsoft.com/office/powerpoint/2010/main" val="310766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risks include PTD, LBW, SGA, Stillbirth, Infant death</a:t>
            </a:r>
          </a:p>
        </p:txBody>
      </p:sp>
      <p:sp>
        <p:nvSpPr>
          <p:cNvPr id="4" name="Slide Number Placeholder 3"/>
          <p:cNvSpPr>
            <a:spLocks noGrp="1"/>
          </p:cNvSpPr>
          <p:nvPr>
            <p:ph type="sldNum" sz="quarter" idx="10"/>
          </p:nvPr>
        </p:nvSpPr>
        <p:spPr/>
        <p:txBody>
          <a:bodyPr/>
          <a:lstStyle/>
          <a:p>
            <a:fld id="{9642C4D2-A25F-4DE8-8459-222E87D1C7F7}" type="slidenum">
              <a:rPr lang="en-US" smtClean="0"/>
              <a:t>14</a:t>
            </a:fld>
            <a:endParaRPr lang="en-US"/>
          </a:p>
        </p:txBody>
      </p:sp>
    </p:spTree>
    <p:extLst>
      <p:ext uri="{BB962C8B-B14F-4D97-AF65-F5344CB8AC3E}">
        <p14:creationId xmlns:p14="http://schemas.microsoft.com/office/powerpoint/2010/main" val="214359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a:t>
            </a:r>
            <a:r>
              <a:rPr lang="en-US" baseline="0" dirty="0"/>
              <a:t> et al Contraception after delivery and short IPI among women in the US </a:t>
            </a:r>
            <a:r>
              <a:rPr lang="en-US" baseline="0" dirty="0" err="1"/>
              <a:t>ob/gyn</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16</a:t>
            </a:fld>
            <a:endParaRPr lang="en-US" dirty="0"/>
          </a:p>
        </p:txBody>
      </p:sp>
    </p:spTree>
    <p:extLst>
      <p:ext uri="{BB962C8B-B14F-4D97-AF65-F5344CB8AC3E}">
        <p14:creationId xmlns:p14="http://schemas.microsoft.com/office/powerpoint/2010/main" val="38177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828800"/>
            <a:ext cx="9009063" cy="789385"/>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sz="135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sz="135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sz="135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sz="135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sz="135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sz="135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US" altLang="en-US" sz="1350"/>
            </a:p>
          </p:txBody>
        </p:sp>
      </p:grpSp>
      <p:sp>
        <p:nvSpPr>
          <p:cNvPr id="65548" name="Rectangle 12"/>
          <p:cNvSpPr>
            <a:spLocks noGrp="1" noChangeArrowheads="1"/>
          </p:cNvSpPr>
          <p:nvPr>
            <p:ph type="ctrTitle"/>
          </p:nvPr>
        </p:nvSpPr>
        <p:spPr>
          <a:xfrm>
            <a:off x="990600" y="1371600"/>
            <a:ext cx="7772400" cy="85725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4686300"/>
            <a:ext cx="1905000" cy="342900"/>
          </a:xfrm>
        </p:spPr>
        <p:txBody>
          <a:bodyPr/>
          <a:lstStyle>
            <a:lvl1pPr>
              <a:defRPr>
                <a:solidFill>
                  <a:schemeClr val="bg2"/>
                </a:solidFill>
              </a:defRPr>
            </a:lvl1pPr>
          </a:lstStyle>
          <a:p>
            <a:pPr>
              <a:defRPr/>
            </a:pPr>
            <a:fld id="{69CE3972-790A-4DBD-B532-53BEDBB214FC}" type="datetimeFigureOut">
              <a:rPr lang="en-US"/>
              <a:pPr>
                <a:defRPr/>
              </a:pPr>
              <a:t>7/20/2017</a:t>
            </a:fld>
            <a:endParaRPr lang="en-US"/>
          </a:p>
        </p:txBody>
      </p:sp>
      <p:sp>
        <p:nvSpPr>
          <p:cNvPr id="15" name="Rectangle 15"/>
          <p:cNvSpPr>
            <a:spLocks noGrp="1" noChangeArrowheads="1"/>
          </p:cNvSpPr>
          <p:nvPr>
            <p:ph type="ftr" sz="quarter" idx="11"/>
          </p:nvPr>
        </p:nvSpPr>
        <p:spPr>
          <a:xfrm>
            <a:off x="3429000" y="4686300"/>
            <a:ext cx="2895600" cy="3429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4686300"/>
            <a:ext cx="1905000" cy="342900"/>
          </a:xfrm>
        </p:spPr>
        <p:txBody>
          <a:bodyPr/>
          <a:lstStyle>
            <a:lvl1pPr>
              <a:defRPr>
                <a:solidFill>
                  <a:schemeClr val="bg2"/>
                </a:solidFill>
              </a:defRPr>
            </a:lvl1pPr>
          </a:lstStyle>
          <a:p>
            <a:fld id="{AB5DF3E3-A1A7-45A9-9082-2E81714624E1}" type="slidenum">
              <a:rPr lang="en-US" altLang="en-US"/>
              <a:pPr/>
              <a:t>‹#›</a:t>
            </a:fld>
            <a:endParaRPr lang="en-US" altLang="en-US"/>
          </a:p>
        </p:txBody>
      </p:sp>
    </p:spTree>
    <p:extLst>
      <p:ext uri="{BB962C8B-B14F-4D97-AF65-F5344CB8AC3E}">
        <p14:creationId xmlns:p14="http://schemas.microsoft.com/office/powerpoint/2010/main" val="200386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6922237F-F3D9-4B62-90CD-47ED25FA9FC9}" type="datetimeFigureOut">
              <a:rPr lang="en-US"/>
              <a:pPr>
                <a:defRPr/>
              </a:pPr>
              <a:t>7/20/2017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629D0072-89A0-406E-B93F-B48A05C38C45}" type="slidenum">
              <a:rPr lang="en-US" altLang="en-US"/>
              <a:pPr/>
              <a:t>‹#›</a:t>
            </a:fld>
            <a:endParaRPr lang="en-US" altLang="en-US"/>
          </a:p>
        </p:txBody>
      </p:sp>
    </p:spTree>
    <p:extLst>
      <p:ext uri="{BB962C8B-B14F-4D97-AF65-F5344CB8AC3E}">
        <p14:creationId xmlns:p14="http://schemas.microsoft.com/office/powerpoint/2010/main" val="267095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463154"/>
            <a:ext cx="1951038" cy="41362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463154"/>
            <a:ext cx="5700712" cy="41362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13977F75-41C1-4A80-8A38-4294554D7542}" type="datetimeFigureOut">
              <a:rPr lang="en-US"/>
              <a:pPr>
                <a:defRPr/>
              </a:pPr>
              <a:t>7/20/2017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B202ED72-46C1-426E-A9B3-5D0CEF65343C}" type="slidenum">
              <a:rPr lang="en-US" altLang="en-US"/>
              <a:pPr/>
              <a:t>‹#›</a:t>
            </a:fld>
            <a:endParaRPr lang="en-US" altLang="en-US"/>
          </a:p>
        </p:txBody>
      </p:sp>
    </p:spTree>
    <p:extLst>
      <p:ext uri="{BB962C8B-B14F-4D97-AF65-F5344CB8AC3E}">
        <p14:creationId xmlns:p14="http://schemas.microsoft.com/office/powerpoint/2010/main" val="1865151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9" y="463154"/>
            <a:ext cx="7793037" cy="857250"/>
          </a:xfrm>
        </p:spPr>
        <p:txBody>
          <a:bodyPr/>
          <a:lstStyle/>
          <a:p>
            <a:r>
              <a:rPr lang="en-US"/>
              <a:t>Click to edit Master title style</a:t>
            </a:r>
          </a:p>
        </p:txBody>
      </p:sp>
      <p:sp>
        <p:nvSpPr>
          <p:cNvPr id="3" name="ClipArt Placeholder 2"/>
          <p:cNvSpPr>
            <a:spLocks noGrp="1"/>
          </p:cNvSpPr>
          <p:nvPr>
            <p:ph type="clipArt" sz="half" idx="1"/>
          </p:nvPr>
        </p:nvSpPr>
        <p:spPr>
          <a:xfrm>
            <a:off x="1182688" y="1513285"/>
            <a:ext cx="3810000" cy="3086100"/>
          </a:xfrm>
        </p:spPr>
        <p:txBody>
          <a:bodyPr/>
          <a:lstStyle/>
          <a:p>
            <a:pPr lvl="0"/>
            <a:r>
              <a:rPr lang="en-US" noProof="0"/>
              <a:t>Click icon to add clip art</a:t>
            </a:r>
          </a:p>
        </p:txBody>
      </p:sp>
      <p:sp>
        <p:nvSpPr>
          <p:cNvPr id="4" name="Text Placeholder 3"/>
          <p:cNvSpPr>
            <a:spLocks noGrp="1"/>
          </p:cNvSpPr>
          <p:nvPr>
            <p:ph type="body" sz="half" idx="2"/>
          </p:nvPr>
        </p:nvSpPr>
        <p:spPr>
          <a:xfrm>
            <a:off x="51450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F47383B7-1B96-4C02-B98F-A8C3B2B9A814}" type="datetimeFigureOut">
              <a:rPr lang="en-US"/>
              <a:pPr>
                <a:defRPr/>
              </a:pPr>
              <a:t>7/20/2017</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431CAD71-BDE9-4450-93B6-B53B16542DB5}" type="slidenum">
              <a:rPr lang="en-US" altLang="en-US"/>
              <a:pPr/>
              <a:t>‹#›</a:t>
            </a:fld>
            <a:endParaRPr lang="en-US" altLang="en-US"/>
          </a:p>
        </p:txBody>
      </p:sp>
    </p:spTree>
    <p:extLst>
      <p:ext uri="{BB962C8B-B14F-4D97-AF65-F5344CB8AC3E}">
        <p14:creationId xmlns:p14="http://schemas.microsoft.com/office/powerpoint/2010/main" val="184781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463154"/>
            <a:ext cx="7793037" cy="857250"/>
          </a:xfrm>
        </p:spPr>
        <p:txBody>
          <a:bodyPr/>
          <a:lstStyle/>
          <a:p>
            <a:r>
              <a:rPr lang="en-US"/>
              <a:t>Click to edit Master title style</a:t>
            </a:r>
          </a:p>
        </p:txBody>
      </p:sp>
      <p:sp>
        <p:nvSpPr>
          <p:cNvPr id="3" name="Chart Placeholder 2"/>
          <p:cNvSpPr>
            <a:spLocks noGrp="1"/>
          </p:cNvSpPr>
          <p:nvPr>
            <p:ph type="chart" idx="1"/>
          </p:nvPr>
        </p:nvSpPr>
        <p:spPr>
          <a:xfrm>
            <a:off x="1182688" y="1513285"/>
            <a:ext cx="7772400" cy="3086100"/>
          </a:xfrm>
        </p:spPr>
        <p:txBody>
          <a:bodyPr/>
          <a:lstStyle/>
          <a:p>
            <a:pPr lvl="0"/>
            <a:r>
              <a:rPr lang="en-US" noProof="0"/>
              <a:t>Click icon to add chart</a:t>
            </a:r>
          </a:p>
        </p:txBody>
      </p:sp>
      <p:sp>
        <p:nvSpPr>
          <p:cNvPr id="4" name="Rectangle 11"/>
          <p:cNvSpPr>
            <a:spLocks noGrp="1" noChangeArrowheads="1"/>
          </p:cNvSpPr>
          <p:nvPr>
            <p:ph type="dt" sz="half" idx="10"/>
          </p:nvPr>
        </p:nvSpPr>
        <p:spPr>
          <a:ln/>
        </p:spPr>
        <p:txBody>
          <a:bodyPr/>
          <a:lstStyle>
            <a:lvl1pPr>
              <a:defRPr/>
            </a:lvl1pPr>
          </a:lstStyle>
          <a:p>
            <a:pPr>
              <a:defRPr/>
            </a:pPr>
            <a:fld id="{39CFC72A-0B70-444B-9230-26B273F48237}" type="datetimeFigureOut">
              <a:rPr lang="en-US"/>
              <a:pPr>
                <a:defRPr/>
              </a:pPr>
              <a:t>7/20/2017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A892B5D-5221-4054-AE0F-EE9A6284E8CC}" type="slidenum">
              <a:rPr lang="en-US" altLang="en-US"/>
              <a:pPr/>
              <a:t>‹#›</a:t>
            </a:fld>
            <a:endParaRPr lang="en-US" altLang="en-US"/>
          </a:p>
        </p:txBody>
      </p:sp>
    </p:spTree>
    <p:extLst>
      <p:ext uri="{BB962C8B-B14F-4D97-AF65-F5344CB8AC3E}">
        <p14:creationId xmlns:p14="http://schemas.microsoft.com/office/powerpoint/2010/main" val="178682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463154"/>
            <a:ext cx="7793037" cy="857250"/>
          </a:xfrm>
        </p:spPr>
        <p:txBody>
          <a:bodyPr/>
          <a:lstStyle/>
          <a:p>
            <a:r>
              <a:rPr lang="en-US"/>
              <a:t>Click to edit Master title style</a:t>
            </a:r>
          </a:p>
        </p:txBody>
      </p:sp>
      <p:sp>
        <p:nvSpPr>
          <p:cNvPr id="3" name="Table Placeholder 2"/>
          <p:cNvSpPr>
            <a:spLocks noGrp="1"/>
          </p:cNvSpPr>
          <p:nvPr>
            <p:ph type="tbl" idx="1"/>
          </p:nvPr>
        </p:nvSpPr>
        <p:spPr>
          <a:xfrm>
            <a:off x="1182688" y="1513285"/>
            <a:ext cx="7772400" cy="3086100"/>
          </a:xfrm>
        </p:spPr>
        <p:txBody>
          <a:bodyPr/>
          <a:lstStyle/>
          <a:p>
            <a:pPr lvl="0"/>
            <a:r>
              <a:rPr lang="en-US" noProof="0"/>
              <a:t>Click icon to add table</a:t>
            </a:r>
          </a:p>
        </p:txBody>
      </p:sp>
      <p:sp>
        <p:nvSpPr>
          <p:cNvPr id="4" name="Rectangle 11"/>
          <p:cNvSpPr>
            <a:spLocks noGrp="1" noChangeArrowheads="1"/>
          </p:cNvSpPr>
          <p:nvPr>
            <p:ph type="dt" sz="half" idx="10"/>
          </p:nvPr>
        </p:nvSpPr>
        <p:spPr>
          <a:ln/>
        </p:spPr>
        <p:txBody>
          <a:bodyPr/>
          <a:lstStyle>
            <a:lvl1pPr>
              <a:defRPr/>
            </a:lvl1pPr>
          </a:lstStyle>
          <a:p>
            <a:pPr>
              <a:defRPr/>
            </a:pPr>
            <a:fld id="{01E8BA57-23EF-40E1-839D-3760A55DA0B7}" type="datetimeFigureOut">
              <a:rPr lang="en-US"/>
              <a:pPr>
                <a:defRPr/>
              </a:pPr>
              <a:t>7/20/2017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B1C612D-7550-43A3-8386-4709EF5702D4}" type="slidenum">
              <a:rPr lang="en-US" altLang="en-US"/>
              <a:pPr/>
              <a:t>‹#›</a:t>
            </a:fld>
            <a:endParaRPr lang="en-US" altLang="en-US"/>
          </a:p>
        </p:txBody>
      </p:sp>
    </p:spTree>
    <p:extLst>
      <p:ext uri="{BB962C8B-B14F-4D97-AF65-F5344CB8AC3E}">
        <p14:creationId xmlns:p14="http://schemas.microsoft.com/office/powerpoint/2010/main" val="220225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463154"/>
            <a:ext cx="7793037" cy="857250"/>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B9C3A5C1-3886-49A2-B308-CE5896185D7B}" type="datetimeFigureOut">
              <a:rPr lang="en-US"/>
              <a:pPr>
                <a:defRPr/>
              </a:pPr>
              <a:t>7/20/2017</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91BC356-18CA-45CB-A2F9-E3DD5E1042B2}" type="slidenum">
              <a:rPr lang="en-US" altLang="en-US"/>
              <a:pPr/>
              <a:t>‹#›</a:t>
            </a:fld>
            <a:endParaRPr lang="en-US" altLang="en-US"/>
          </a:p>
        </p:txBody>
      </p:sp>
    </p:spTree>
    <p:extLst>
      <p:ext uri="{BB962C8B-B14F-4D97-AF65-F5344CB8AC3E}">
        <p14:creationId xmlns:p14="http://schemas.microsoft.com/office/powerpoint/2010/main" val="3094894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0"/>
            <a:ext cx="7863804" cy="3943350"/>
          </a:xfrm>
          <a:prstGeom prst="rect">
            <a:avLst/>
          </a:prstGeom>
          <a:solidFill>
            <a:schemeClr val="accent3">
              <a:lumMod val="75000"/>
            </a:schemeClr>
          </a:solidFill>
        </p:spPr>
        <p:txBody>
          <a:bodyPr lIns="411480" bIns="182880" anchor="b" anchorCtr="0">
            <a:noAutofit/>
          </a:bodyPr>
          <a:lstStyle>
            <a:lvl1pPr marL="0" indent="0">
              <a:buNone/>
              <a:defRPr sz="3300" baseline="0">
                <a:solidFill>
                  <a:schemeClr val="bg1"/>
                </a:solidFill>
              </a:defRPr>
            </a:lvl1pPr>
          </a:lstStyle>
          <a:p>
            <a:pPr lvl="0"/>
            <a:r>
              <a:rPr lang="en-US" dirty="0"/>
              <a:t>Presentation title</a:t>
            </a:r>
          </a:p>
        </p:txBody>
      </p:sp>
      <p:sp>
        <p:nvSpPr>
          <p:cNvPr id="7" name="Rectangle 6"/>
          <p:cNvSpPr/>
          <p:nvPr userDrawn="1"/>
        </p:nvSpPr>
        <p:spPr>
          <a:xfrm>
            <a:off x="7954963" y="0"/>
            <a:ext cx="1189037" cy="39433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9" name="TextBox 8"/>
          <p:cNvSpPr txBox="1"/>
          <p:nvPr userDrawn="1"/>
        </p:nvSpPr>
        <p:spPr>
          <a:xfrm>
            <a:off x="3673370" y="4766286"/>
            <a:ext cx="3253455" cy="207749"/>
          </a:xfrm>
          <a:prstGeom prst="rect">
            <a:avLst/>
          </a:prstGeom>
          <a:noFill/>
        </p:spPr>
        <p:txBody>
          <a:bodyPr wrap="none" lIns="0" rtlCol="0">
            <a:spAutoFit/>
          </a:bodyPr>
          <a:lstStyle/>
          <a:p>
            <a:pPr defTabSz="685800"/>
            <a:r>
              <a:rPr lang="en-US" sz="750" dirty="0">
                <a:solidFill>
                  <a:srgbClr val="4F81BD">
                    <a:lumMod val="50000"/>
                  </a:srgbClr>
                </a:solidFill>
              </a:rPr>
              <a:t>WeArePublicHealth.org     twitter.com/Maricopahealth     facebook.com/MCDPH</a:t>
            </a:r>
          </a:p>
        </p:txBody>
      </p:sp>
      <p:pic>
        <p:nvPicPr>
          <p:cNvPr id="10" name="Picture 9" descr="PH Letterhead Header.png"/>
          <p:cNvPicPr/>
          <p:nvPr userDrawn="1"/>
        </p:nvPicPr>
        <p:blipFill rotWithShape="1">
          <a:blip r:embed="rId2" cstate="print">
            <a:extLst>
              <a:ext uri="{28A0092B-C50C-407E-A947-70E740481C1C}">
                <a14:useLocalDpi xmlns:a14="http://schemas.microsoft.com/office/drawing/2010/main"/>
              </a:ext>
            </a:extLst>
          </a:blip>
          <a:srcRect/>
          <a:stretch/>
        </p:blipFill>
        <p:spPr>
          <a:xfrm>
            <a:off x="405606" y="4423390"/>
            <a:ext cx="2794810" cy="516739"/>
          </a:xfrm>
          <a:prstGeom prst="rect">
            <a:avLst/>
          </a:prstGeom>
        </p:spPr>
      </p:pic>
      <p:sp>
        <p:nvSpPr>
          <p:cNvPr id="20" name="Text Placeholder 19"/>
          <p:cNvSpPr>
            <a:spLocks noGrp="1"/>
          </p:cNvSpPr>
          <p:nvPr>
            <p:ph type="body" sz="quarter" idx="10" hasCustomPrompt="1"/>
          </p:nvPr>
        </p:nvSpPr>
        <p:spPr>
          <a:xfrm>
            <a:off x="1" y="4012624"/>
            <a:ext cx="7864475" cy="410766"/>
          </a:xfrm>
          <a:prstGeom prst="rect">
            <a:avLst/>
          </a:prstGeom>
        </p:spPr>
        <p:txBody>
          <a:bodyPr lIns="411480"/>
          <a:lstStyle>
            <a:lvl1pPr marL="0" indent="0">
              <a:buNone/>
              <a:defRPr sz="1800" i="1"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Presenter info</a:t>
            </a:r>
          </a:p>
        </p:txBody>
      </p:sp>
    </p:spTree>
    <p:extLst>
      <p:ext uri="{BB962C8B-B14F-4D97-AF65-F5344CB8AC3E}">
        <p14:creationId xmlns:p14="http://schemas.microsoft.com/office/powerpoint/2010/main" val="106978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Text Placeholder 5"/>
          <p:cNvSpPr>
            <a:spLocks noGrp="1"/>
          </p:cNvSpPr>
          <p:nvPr>
            <p:ph type="body" sz="quarter" idx="12" hasCustomPrompt="1"/>
          </p:nvPr>
        </p:nvSpPr>
        <p:spPr>
          <a:xfrm>
            <a:off x="0" y="0"/>
            <a:ext cx="4754878" cy="3943335"/>
          </a:xfrm>
          <a:prstGeom prst="rect">
            <a:avLst/>
          </a:prstGeom>
          <a:solidFill>
            <a:schemeClr val="accent3">
              <a:lumMod val="75000"/>
            </a:schemeClr>
          </a:solidFill>
        </p:spPr>
        <p:txBody>
          <a:bodyPr lIns="411480" bIns="182880" anchor="b" anchorCtr="0">
            <a:noAutofit/>
          </a:bodyPr>
          <a:lstStyle>
            <a:lvl1pPr marL="0" indent="0">
              <a:buNone/>
              <a:defRPr sz="3300" baseline="0">
                <a:solidFill>
                  <a:schemeClr val="bg1"/>
                </a:solidFill>
              </a:defRPr>
            </a:lvl1pPr>
          </a:lstStyle>
          <a:p>
            <a:pPr lvl="0"/>
            <a:r>
              <a:rPr lang="en-US" dirty="0"/>
              <a:t>Presentation title</a:t>
            </a:r>
          </a:p>
        </p:txBody>
      </p:sp>
      <p:sp>
        <p:nvSpPr>
          <p:cNvPr id="9" name="TextBox 8"/>
          <p:cNvSpPr txBox="1"/>
          <p:nvPr userDrawn="1"/>
        </p:nvSpPr>
        <p:spPr>
          <a:xfrm>
            <a:off x="3673370" y="4766286"/>
            <a:ext cx="3253455" cy="207749"/>
          </a:xfrm>
          <a:prstGeom prst="rect">
            <a:avLst/>
          </a:prstGeom>
          <a:noFill/>
        </p:spPr>
        <p:txBody>
          <a:bodyPr wrap="none" lIns="0" rtlCol="0">
            <a:spAutoFit/>
          </a:bodyPr>
          <a:lstStyle/>
          <a:p>
            <a:pPr defTabSz="685800"/>
            <a:r>
              <a:rPr lang="en-US" sz="750" dirty="0">
                <a:solidFill>
                  <a:srgbClr val="4F81BD">
                    <a:lumMod val="50000"/>
                  </a:srgbClr>
                </a:solidFill>
              </a:rPr>
              <a:t>WeArePublicHealth.org     twitter.com/Maricopahealth     facebook.com/MCDPH</a:t>
            </a:r>
          </a:p>
        </p:txBody>
      </p:sp>
      <p:pic>
        <p:nvPicPr>
          <p:cNvPr id="10" name="Picture 9" descr="PH Letterhead Header.png"/>
          <p:cNvPicPr/>
          <p:nvPr userDrawn="1"/>
        </p:nvPicPr>
        <p:blipFill rotWithShape="1">
          <a:blip r:embed="rId2" cstate="print">
            <a:extLst>
              <a:ext uri="{28A0092B-C50C-407E-A947-70E740481C1C}">
                <a14:useLocalDpi xmlns:a14="http://schemas.microsoft.com/office/drawing/2010/main"/>
              </a:ext>
            </a:extLst>
          </a:blip>
          <a:srcRect/>
          <a:stretch/>
        </p:blipFill>
        <p:spPr>
          <a:xfrm>
            <a:off x="405606" y="4423390"/>
            <a:ext cx="2794810" cy="516739"/>
          </a:xfrm>
          <a:prstGeom prst="rect">
            <a:avLst/>
          </a:prstGeom>
        </p:spPr>
      </p:pic>
      <p:sp>
        <p:nvSpPr>
          <p:cNvPr id="20" name="Text Placeholder 19"/>
          <p:cNvSpPr>
            <a:spLocks noGrp="1"/>
          </p:cNvSpPr>
          <p:nvPr>
            <p:ph type="body" sz="quarter" idx="10" hasCustomPrompt="1"/>
          </p:nvPr>
        </p:nvSpPr>
        <p:spPr>
          <a:xfrm>
            <a:off x="0" y="4012406"/>
            <a:ext cx="8686800" cy="410766"/>
          </a:xfrm>
          <a:prstGeom prst="rect">
            <a:avLst/>
          </a:prstGeom>
        </p:spPr>
        <p:txBody>
          <a:bodyPr lIns="411480"/>
          <a:lstStyle>
            <a:lvl1pPr marL="0" indent="0">
              <a:buNone/>
              <a:defRPr sz="1800" i="1"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Presenter info</a:t>
            </a:r>
          </a:p>
        </p:txBody>
      </p:sp>
      <p:sp>
        <p:nvSpPr>
          <p:cNvPr id="8" name="Picture Placeholder 3"/>
          <p:cNvSpPr>
            <a:spLocks noGrp="1"/>
          </p:cNvSpPr>
          <p:nvPr>
            <p:ph type="pic" sz="quarter" idx="11"/>
          </p:nvPr>
        </p:nvSpPr>
        <p:spPr>
          <a:xfrm>
            <a:off x="4846638" y="0"/>
            <a:ext cx="4297362" cy="3943350"/>
          </a:xfrm>
          <a:prstGeom prst="rect">
            <a:avLst/>
          </a:prstGeom>
          <a:noFill/>
        </p:spPr>
        <p:txBody>
          <a:bodyPr anchor="ctr" anchorCtr="1"/>
          <a:lstStyle/>
          <a:p>
            <a:endParaRPr lang="en-US" dirty="0"/>
          </a:p>
        </p:txBody>
      </p:sp>
    </p:spTree>
    <p:extLst>
      <p:ext uri="{BB962C8B-B14F-4D97-AF65-F5344CB8AC3E}">
        <p14:creationId xmlns:p14="http://schemas.microsoft.com/office/powerpoint/2010/main" val="276242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9" name="TextBox 8"/>
          <p:cNvSpPr txBox="1"/>
          <p:nvPr userDrawn="1"/>
        </p:nvSpPr>
        <p:spPr>
          <a:xfrm>
            <a:off x="3673370" y="4766286"/>
            <a:ext cx="3253455" cy="207749"/>
          </a:xfrm>
          <a:prstGeom prst="rect">
            <a:avLst/>
          </a:prstGeom>
          <a:noFill/>
        </p:spPr>
        <p:txBody>
          <a:bodyPr wrap="none" lIns="0" rtlCol="0">
            <a:spAutoFit/>
          </a:bodyPr>
          <a:lstStyle/>
          <a:p>
            <a:pPr defTabSz="685800"/>
            <a:r>
              <a:rPr lang="en-US" sz="750" dirty="0">
                <a:solidFill>
                  <a:srgbClr val="4F81BD">
                    <a:lumMod val="50000"/>
                  </a:srgbClr>
                </a:solidFill>
              </a:rPr>
              <a:t>WeArePublicHealth.org     twitter.com/Maricopahealth     facebook.com/MCDPH</a:t>
            </a:r>
          </a:p>
        </p:txBody>
      </p:sp>
      <p:pic>
        <p:nvPicPr>
          <p:cNvPr id="10" name="Picture 9" descr="PH Letterhead Header.png"/>
          <p:cNvPicPr/>
          <p:nvPr userDrawn="1"/>
        </p:nvPicPr>
        <p:blipFill rotWithShape="1">
          <a:blip r:embed="rId2" cstate="print">
            <a:extLst>
              <a:ext uri="{28A0092B-C50C-407E-A947-70E740481C1C}">
                <a14:useLocalDpi xmlns:a14="http://schemas.microsoft.com/office/drawing/2010/main"/>
              </a:ext>
            </a:extLst>
          </a:blip>
          <a:srcRect/>
          <a:stretch/>
        </p:blipFill>
        <p:spPr>
          <a:xfrm>
            <a:off x="405606" y="4423390"/>
            <a:ext cx="2794810" cy="516739"/>
          </a:xfrm>
          <a:prstGeom prst="rect">
            <a:avLst/>
          </a:prstGeom>
        </p:spPr>
      </p:pic>
      <p:sp>
        <p:nvSpPr>
          <p:cNvPr id="20" name="Text Placeholder 19"/>
          <p:cNvSpPr>
            <a:spLocks noGrp="1"/>
          </p:cNvSpPr>
          <p:nvPr>
            <p:ph type="body" sz="quarter" idx="10" hasCustomPrompt="1"/>
          </p:nvPr>
        </p:nvSpPr>
        <p:spPr>
          <a:xfrm>
            <a:off x="0" y="3943335"/>
            <a:ext cx="9144000" cy="410766"/>
          </a:xfrm>
          <a:prstGeom prst="rect">
            <a:avLst/>
          </a:prstGeom>
        </p:spPr>
        <p:txBody>
          <a:bodyPr lIns="411480"/>
          <a:lstStyle>
            <a:lvl1pPr marL="0" indent="0">
              <a:buNone/>
              <a:defRPr sz="1800" i="1"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Presenter info</a:t>
            </a:r>
          </a:p>
        </p:txBody>
      </p:sp>
      <p:sp>
        <p:nvSpPr>
          <p:cNvPr id="8" name="Picture Placeholder 3"/>
          <p:cNvSpPr>
            <a:spLocks noGrp="1"/>
          </p:cNvSpPr>
          <p:nvPr>
            <p:ph type="pic" sz="quarter" idx="11" hasCustomPrompt="1"/>
          </p:nvPr>
        </p:nvSpPr>
        <p:spPr>
          <a:xfrm>
            <a:off x="-1" y="0"/>
            <a:ext cx="6675097" cy="3394702"/>
          </a:xfrm>
          <a:prstGeom prst="rect">
            <a:avLst/>
          </a:prstGeom>
        </p:spPr>
        <p:txBody>
          <a:bodyPr anchor="ctr" anchorCtr="1"/>
          <a:lstStyle>
            <a:lvl1pPr>
              <a:defRPr/>
            </a:lvl1pPr>
          </a:lstStyle>
          <a:p>
            <a:r>
              <a:rPr lang="en-US" dirty="0"/>
              <a:t>picture</a:t>
            </a:r>
          </a:p>
        </p:txBody>
      </p:sp>
      <p:sp>
        <p:nvSpPr>
          <p:cNvPr id="7" name="Rectangle 6"/>
          <p:cNvSpPr/>
          <p:nvPr userDrawn="1"/>
        </p:nvSpPr>
        <p:spPr>
          <a:xfrm>
            <a:off x="6762752" y="-12226"/>
            <a:ext cx="2381247" cy="34069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1" name="Text Placeholder 5"/>
          <p:cNvSpPr>
            <a:spLocks noGrp="1"/>
          </p:cNvSpPr>
          <p:nvPr>
            <p:ph type="body" sz="quarter" idx="15" hasCustomPrompt="1"/>
          </p:nvPr>
        </p:nvSpPr>
        <p:spPr>
          <a:xfrm>
            <a:off x="0" y="3463281"/>
            <a:ext cx="8686800" cy="548645"/>
          </a:xfrm>
          <a:prstGeom prst="rect">
            <a:avLst/>
          </a:prstGeom>
          <a:noFill/>
        </p:spPr>
        <p:txBody>
          <a:bodyPr lIns="411480" bIns="45720" anchor="b" anchorCtr="0">
            <a:noAutofit/>
          </a:bodyPr>
          <a:lstStyle>
            <a:lvl1pPr marL="0" indent="0">
              <a:buNone/>
              <a:defRPr sz="3300" baseline="0">
                <a:solidFill>
                  <a:schemeClr val="accent3">
                    <a:lumMod val="75000"/>
                  </a:schemeClr>
                </a:solidFill>
              </a:defRPr>
            </a:lvl1pPr>
          </a:lstStyle>
          <a:p>
            <a:pPr lvl="0"/>
            <a:r>
              <a:rPr lang="en-US" dirty="0"/>
              <a:t>Presentation title</a:t>
            </a:r>
          </a:p>
        </p:txBody>
      </p:sp>
    </p:spTree>
    <p:extLst>
      <p:ext uri="{BB962C8B-B14F-4D97-AF65-F5344CB8AC3E}">
        <p14:creationId xmlns:p14="http://schemas.microsoft.com/office/powerpoint/2010/main" val="179973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9" name="TextBox 8"/>
          <p:cNvSpPr txBox="1"/>
          <p:nvPr userDrawn="1"/>
        </p:nvSpPr>
        <p:spPr>
          <a:xfrm>
            <a:off x="4114806" y="4766286"/>
            <a:ext cx="3253455" cy="207749"/>
          </a:xfrm>
          <a:prstGeom prst="rect">
            <a:avLst/>
          </a:prstGeom>
          <a:noFill/>
        </p:spPr>
        <p:txBody>
          <a:bodyPr wrap="none" lIns="0" rtlCol="0">
            <a:spAutoFit/>
          </a:bodyPr>
          <a:lstStyle/>
          <a:p>
            <a:pPr defTabSz="685800"/>
            <a:r>
              <a:rPr lang="en-US" sz="750" dirty="0">
                <a:solidFill>
                  <a:srgbClr val="4F81BD">
                    <a:lumMod val="50000"/>
                  </a:srgbClr>
                </a:solidFill>
              </a:rPr>
              <a:t>WeArePublicHealth.org     twitter.com/Maricopahealth     facebook.com/MCDPH</a:t>
            </a:r>
          </a:p>
        </p:txBody>
      </p:sp>
      <p:pic>
        <p:nvPicPr>
          <p:cNvPr id="10" name="Picture 9" descr="PH Letterhead Header.png"/>
          <p:cNvPicPr/>
          <p:nvPr userDrawn="1"/>
        </p:nvPicPr>
        <p:blipFill rotWithShape="1">
          <a:blip r:embed="rId2" cstate="print">
            <a:extLst>
              <a:ext uri="{28A0092B-C50C-407E-A947-70E740481C1C}">
                <a14:useLocalDpi xmlns:a14="http://schemas.microsoft.com/office/drawing/2010/main"/>
              </a:ext>
            </a:extLst>
          </a:blip>
          <a:srcRect/>
          <a:stretch/>
        </p:blipFill>
        <p:spPr>
          <a:xfrm>
            <a:off x="862800" y="4423390"/>
            <a:ext cx="2794810" cy="516739"/>
          </a:xfrm>
          <a:prstGeom prst="rect">
            <a:avLst/>
          </a:prstGeom>
        </p:spPr>
      </p:pic>
      <p:sp>
        <p:nvSpPr>
          <p:cNvPr id="20" name="Text Placeholder 19"/>
          <p:cNvSpPr>
            <a:spLocks noGrp="1"/>
          </p:cNvSpPr>
          <p:nvPr>
            <p:ph type="body" sz="quarter" idx="10" hasCustomPrompt="1"/>
          </p:nvPr>
        </p:nvSpPr>
        <p:spPr>
          <a:xfrm>
            <a:off x="457200" y="4012624"/>
            <a:ext cx="8229600" cy="410766"/>
          </a:xfrm>
          <a:prstGeom prst="rect">
            <a:avLst/>
          </a:prstGeom>
        </p:spPr>
        <p:txBody>
          <a:bodyPr lIns="91440"/>
          <a:lstStyle>
            <a:lvl1pPr marL="0" indent="0" algn="ctr">
              <a:buNone/>
              <a:defRPr sz="1800" i="1"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Presenter info</a:t>
            </a:r>
          </a:p>
        </p:txBody>
      </p:sp>
      <p:sp>
        <p:nvSpPr>
          <p:cNvPr id="8" name="Picture Placeholder 3"/>
          <p:cNvSpPr>
            <a:spLocks noGrp="1"/>
          </p:cNvSpPr>
          <p:nvPr>
            <p:ph type="pic" sz="quarter" idx="11"/>
          </p:nvPr>
        </p:nvSpPr>
        <p:spPr>
          <a:xfrm>
            <a:off x="457200" y="0"/>
            <a:ext cx="8229600" cy="3257543"/>
          </a:xfrm>
          <a:prstGeom prst="rect">
            <a:avLst/>
          </a:prstGeom>
        </p:spPr>
        <p:txBody>
          <a:bodyPr anchor="ctr" anchorCtr="1"/>
          <a:lstStyle/>
          <a:p>
            <a:endParaRPr lang="en-US" dirty="0"/>
          </a:p>
        </p:txBody>
      </p:sp>
      <p:cxnSp>
        <p:nvCxnSpPr>
          <p:cNvPr id="4" name="Straight Connector 3"/>
          <p:cNvCxnSpPr/>
          <p:nvPr userDrawn="1"/>
        </p:nvCxnSpPr>
        <p:spPr>
          <a:xfrm>
            <a:off x="457246" y="3463280"/>
            <a:ext cx="8229555"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9"/>
          <p:cNvSpPr>
            <a:spLocks noGrp="1"/>
          </p:cNvSpPr>
          <p:nvPr>
            <p:ph type="body" sz="quarter" idx="12" hasCustomPrompt="1"/>
          </p:nvPr>
        </p:nvSpPr>
        <p:spPr>
          <a:xfrm>
            <a:off x="457200" y="3531860"/>
            <a:ext cx="8229600" cy="410766"/>
          </a:xfrm>
          <a:prstGeom prst="rect">
            <a:avLst/>
          </a:prstGeom>
        </p:spPr>
        <p:txBody>
          <a:bodyPr lIns="91440">
            <a:noAutofit/>
          </a:bodyPr>
          <a:lstStyle>
            <a:lvl1pPr marL="0" indent="0" algn="ctr">
              <a:buNone/>
              <a:defRPr sz="3300" i="0" baseline="0">
                <a:solidFill>
                  <a:schemeClr val="accent3">
                    <a:lumMod val="7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Presentation title</a:t>
            </a:r>
          </a:p>
        </p:txBody>
      </p:sp>
    </p:spTree>
    <p:extLst>
      <p:ext uri="{BB962C8B-B14F-4D97-AF65-F5344CB8AC3E}">
        <p14:creationId xmlns:p14="http://schemas.microsoft.com/office/powerpoint/2010/main" val="334447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F780EF30-2F34-4260-8EFF-8B9601305110}" type="datetimeFigureOut">
              <a:rPr lang="en-US"/>
              <a:pPr>
                <a:defRPr/>
              </a:pPr>
              <a:t>7/20/2017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97626D4D-258C-4CB4-923B-210434AFA244}" type="slidenum">
              <a:rPr lang="en-US" altLang="en-US"/>
              <a:pPr/>
              <a:t>‹#›</a:t>
            </a:fld>
            <a:endParaRPr lang="en-US" altLang="en-US"/>
          </a:p>
        </p:txBody>
      </p:sp>
    </p:spTree>
    <p:extLst>
      <p:ext uri="{BB962C8B-B14F-4D97-AF65-F5344CB8AC3E}">
        <p14:creationId xmlns:p14="http://schemas.microsoft.com/office/powerpoint/2010/main" val="3175639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1" name="Text Placeholder 5"/>
          <p:cNvSpPr>
            <a:spLocks noGrp="1"/>
          </p:cNvSpPr>
          <p:nvPr>
            <p:ph type="body" sz="quarter" idx="13" hasCustomPrompt="1"/>
          </p:nvPr>
        </p:nvSpPr>
        <p:spPr>
          <a:xfrm>
            <a:off x="0" y="0"/>
            <a:ext cx="7863804" cy="1028700"/>
          </a:xfrm>
          <a:prstGeom prst="rect">
            <a:avLst/>
          </a:prstGeom>
          <a:solidFill>
            <a:schemeClr val="accent3">
              <a:lumMod val="75000"/>
            </a:schemeClr>
          </a:solidFill>
        </p:spPr>
        <p:txBody>
          <a:bodyPr lIns="411480" bIns="45720" anchor="b" anchorCtr="0">
            <a:noAutofit/>
          </a:bodyPr>
          <a:lstStyle>
            <a:lvl1pPr marL="0" indent="0">
              <a:buNone/>
              <a:defRPr sz="3300" baseline="0">
                <a:solidFill>
                  <a:schemeClr val="bg1"/>
                </a:solidFill>
              </a:defRPr>
            </a:lvl1pPr>
          </a:lstStyle>
          <a:p>
            <a:pPr lvl="0"/>
            <a:r>
              <a:rPr lang="en-US" dirty="0"/>
              <a:t>Slide title</a:t>
            </a:r>
          </a:p>
        </p:txBody>
      </p:sp>
      <p:sp>
        <p:nvSpPr>
          <p:cNvPr id="9" name="Rectangle 8"/>
          <p:cNvSpPr/>
          <p:nvPr userDrawn="1"/>
        </p:nvSpPr>
        <p:spPr>
          <a:xfrm>
            <a:off x="7954964" y="0"/>
            <a:ext cx="1189037" cy="10287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8046682" y="377214"/>
            <a:ext cx="805912" cy="557213"/>
          </a:xfrm>
          <a:prstGeom prst="rect">
            <a:avLst/>
          </a:prstGeom>
        </p:spPr>
      </p:pic>
      <p:sp>
        <p:nvSpPr>
          <p:cNvPr id="14" name="Content Placeholder 2"/>
          <p:cNvSpPr>
            <a:spLocks noGrp="1"/>
          </p:cNvSpPr>
          <p:nvPr>
            <p:ph idx="1"/>
          </p:nvPr>
        </p:nvSpPr>
        <p:spPr>
          <a:xfrm>
            <a:off x="457200" y="1200150"/>
            <a:ext cx="8229600" cy="3634979"/>
          </a:xfrm>
          <a:prstGeom prst="rect">
            <a:avLst/>
          </a:prstGeom>
        </p:spPr>
        <p:txBody>
          <a:bodyPr>
            <a:normAutofit/>
          </a:bodyPr>
          <a:lstStyle>
            <a:lvl1pPr marL="257175" indent="-257175">
              <a:buClr>
                <a:srgbClr val="FF9900"/>
              </a:buClr>
              <a:buFont typeface="Wingdings" pitchFamily="2" charset="2"/>
              <a:buChar char="§"/>
              <a:defRPr>
                <a:solidFill>
                  <a:schemeClr val="tx1">
                    <a:lumMod val="65000"/>
                    <a:lumOff val="35000"/>
                  </a:schemeClr>
                </a:solidFill>
              </a:defRPr>
            </a:lvl1pPr>
            <a:lvl2pPr marL="557213" indent="-214313">
              <a:buClr>
                <a:srgbClr val="FF9900"/>
              </a:buClr>
              <a:buFont typeface="Calibri" pitchFamily="34" charset="0"/>
              <a:buChar char="–"/>
              <a:defRPr>
                <a:solidFill>
                  <a:schemeClr val="tx1">
                    <a:lumMod val="65000"/>
                    <a:lumOff val="35000"/>
                  </a:schemeClr>
                </a:solidFill>
              </a:defRPr>
            </a:lvl2pPr>
            <a:lvl3pPr marL="857250" indent="-171450">
              <a:buClr>
                <a:srgbClr val="FF9900"/>
              </a:buClr>
              <a:buFont typeface="Wingdings" pitchFamily="2" charset="2"/>
              <a:buChar char="§"/>
              <a:defRPr>
                <a:solidFill>
                  <a:schemeClr val="tx1">
                    <a:lumMod val="65000"/>
                    <a:lumOff val="35000"/>
                  </a:schemeClr>
                </a:solidFill>
              </a:defRPr>
            </a:lvl3pPr>
            <a:lvl4pPr marL="1200150" indent="-171450">
              <a:buClr>
                <a:srgbClr val="FF9900"/>
              </a:buClr>
              <a:buFont typeface="Calibri" pitchFamily="34" charset="0"/>
              <a:buChar char="–"/>
              <a:defRPr>
                <a:solidFill>
                  <a:schemeClr val="tx1">
                    <a:lumMod val="65000"/>
                    <a:lumOff val="35000"/>
                  </a:schemeClr>
                </a:solidFill>
              </a:defRPr>
            </a:lvl4pPr>
            <a:lvl5pPr marL="1543050" indent="-171450">
              <a:buClr>
                <a:srgbClr val="FF9900"/>
              </a:buClr>
              <a:buFont typeface="Calibri" pitchFamily="34" charset="0"/>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p:cNvSpPr>
            <a:spLocks noGrp="1"/>
          </p:cNvSpPr>
          <p:nvPr>
            <p:ph type="dt" sz="half" idx="10"/>
          </p:nvPr>
        </p:nvSpPr>
        <p:spPr>
          <a:xfrm>
            <a:off x="0" y="4835128"/>
            <a:ext cx="1554514" cy="308372"/>
          </a:xfrm>
          <a:prstGeom prst="rect">
            <a:avLst/>
          </a:prstGeom>
        </p:spPr>
        <p:txBody>
          <a:bodyPr lIns="411480" anchor="ctr"/>
          <a:lstStyle>
            <a:lvl1pPr>
              <a:defRPr sz="1200" b="0">
                <a:solidFill>
                  <a:schemeClr val="tx1">
                    <a:lumMod val="65000"/>
                    <a:lumOff val="35000"/>
                  </a:schemeClr>
                </a:solidFill>
              </a:defRPr>
            </a:lvl1pPr>
          </a:lstStyle>
          <a:p>
            <a:pPr defTabSz="685800"/>
            <a:fld id="{0635E944-E58C-440A-A4F9-A81BE20A0402}" type="datetime1">
              <a:rPr lang="en-US" smtClean="0">
                <a:solidFill>
                  <a:prstClr val="black">
                    <a:lumMod val="65000"/>
                    <a:lumOff val="35000"/>
                  </a:prstClr>
                </a:solidFill>
              </a:rPr>
              <a:pPr defTabSz="685800"/>
              <a:t>7/20/2017</a:t>
            </a:fld>
            <a:endParaRPr lang="en-US" dirty="0">
              <a:solidFill>
                <a:prstClr val="black">
                  <a:lumMod val="65000"/>
                  <a:lumOff val="35000"/>
                </a:prstClr>
              </a:solidFill>
            </a:endParaRPr>
          </a:p>
        </p:txBody>
      </p:sp>
      <p:sp>
        <p:nvSpPr>
          <p:cNvPr id="7" name="Footer Placeholder 3"/>
          <p:cNvSpPr>
            <a:spLocks noGrp="1"/>
          </p:cNvSpPr>
          <p:nvPr>
            <p:ph type="ftr" sz="quarter" idx="11"/>
          </p:nvPr>
        </p:nvSpPr>
        <p:spPr>
          <a:xfrm>
            <a:off x="1554513" y="4835128"/>
            <a:ext cx="6400450" cy="308372"/>
          </a:xfrm>
          <a:prstGeom prst="rect">
            <a:avLst/>
          </a:prstGeom>
        </p:spPr>
        <p:txBody>
          <a:bodyPr anchor="ctr"/>
          <a:lstStyle>
            <a:lvl1pPr algn="ctr">
              <a:defRPr sz="1200">
                <a:solidFill>
                  <a:schemeClr val="tx1">
                    <a:lumMod val="65000"/>
                    <a:lumOff val="35000"/>
                  </a:schemeClr>
                </a:solidFill>
              </a:defRPr>
            </a:lvl1pPr>
          </a:lstStyle>
          <a:p>
            <a:pPr defTabSz="685800"/>
            <a:r>
              <a:rPr lang="en-US">
                <a:solidFill>
                  <a:prstClr val="black">
                    <a:lumMod val="65000"/>
                    <a:lumOff val="35000"/>
                  </a:prstClr>
                </a:solidFill>
              </a:rPr>
              <a:t>Footer</a:t>
            </a:r>
            <a:endParaRPr lang="en-US" dirty="0">
              <a:solidFill>
                <a:prstClr val="black">
                  <a:lumMod val="65000"/>
                  <a:lumOff val="35000"/>
                </a:prstClr>
              </a:solidFill>
            </a:endParaRPr>
          </a:p>
        </p:txBody>
      </p:sp>
      <p:sp>
        <p:nvSpPr>
          <p:cNvPr id="8" name="Slide Number Placeholder 4"/>
          <p:cNvSpPr>
            <a:spLocks noGrp="1"/>
          </p:cNvSpPr>
          <p:nvPr>
            <p:ph type="sldNum" sz="quarter" idx="12"/>
          </p:nvPr>
        </p:nvSpPr>
        <p:spPr>
          <a:xfrm>
            <a:off x="7954964" y="4835129"/>
            <a:ext cx="1189037" cy="308372"/>
          </a:xfrm>
          <a:prstGeom prst="rect">
            <a:avLst/>
          </a:prstGeom>
          <a:noFill/>
        </p:spPr>
        <p:txBody>
          <a:bodyPr anchor="ctr"/>
          <a:lstStyle>
            <a:lvl1pPr algn="l">
              <a:defRPr sz="1200" b="1">
                <a:solidFill>
                  <a:schemeClr val="tx1">
                    <a:lumMod val="65000"/>
                    <a:lumOff val="35000"/>
                  </a:schemeClr>
                </a:solidFill>
              </a:defRPr>
            </a:lvl1pPr>
          </a:lstStyle>
          <a:p>
            <a:pPr defTabSz="685800"/>
            <a:fld id="{177B9B30-2B5D-4CF0-AD2C-F3A38D31E139}" type="slidenum">
              <a:rPr lang="en-US" smtClean="0">
                <a:solidFill>
                  <a:prstClr val="black">
                    <a:lumMod val="65000"/>
                    <a:lumOff val="35000"/>
                  </a:prstClr>
                </a:solidFill>
              </a:rPr>
              <a:pPr defTabSz="685800"/>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08769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Slide Alt 1">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1" y="0"/>
            <a:ext cx="3840488" cy="5143500"/>
          </a:xfrm>
          <a:prstGeom prst="rect">
            <a:avLst/>
          </a:prstGeom>
          <a:solidFill>
            <a:schemeClr val="accent3">
              <a:lumMod val="75000"/>
            </a:schemeClr>
          </a:solidFill>
        </p:spPr>
        <p:txBody>
          <a:bodyPr lIns="411480" tIns="640080" bIns="45720" anchor="t" anchorCtr="0">
            <a:noAutofit/>
          </a:bodyPr>
          <a:lstStyle>
            <a:lvl1pPr marL="0" indent="0">
              <a:buNone/>
              <a:defRPr sz="3300" baseline="0">
                <a:solidFill>
                  <a:schemeClr val="bg1"/>
                </a:solidFill>
              </a:defRPr>
            </a:lvl1pPr>
          </a:lstStyle>
          <a:p>
            <a:pPr lvl="0"/>
            <a:r>
              <a:rPr lang="en-US" dirty="0"/>
              <a:t>Slide title</a:t>
            </a:r>
          </a:p>
        </p:txBody>
      </p:sp>
      <p:sp>
        <p:nvSpPr>
          <p:cNvPr id="8" name="Slide Number Placeholder 4"/>
          <p:cNvSpPr>
            <a:spLocks noGrp="1"/>
          </p:cNvSpPr>
          <p:nvPr>
            <p:ph type="sldNum" sz="quarter" idx="12"/>
          </p:nvPr>
        </p:nvSpPr>
        <p:spPr>
          <a:xfrm>
            <a:off x="7954964" y="4835129"/>
            <a:ext cx="1189037" cy="308372"/>
          </a:xfrm>
          <a:prstGeom prst="rect">
            <a:avLst/>
          </a:prstGeom>
          <a:noFill/>
        </p:spPr>
        <p:txBody>
          <a:bodyPr anchor="ctr"/>
          <a:lstStyle>
            <a:lvl1pPr algn="l">
              <a:defRPr sz="1200" b="1">
                <a:solidFill>
                  <a:schemeClr val="tx1">
                    <a:lumMod val="65000"/>
                    <a:lumOff val="35000"/>
                  </a:schemeClr>
                </a:solidFill>
              </a:defRPr>
            </a:lvl1pPr>
          </a:lstStyle>
          <a:p>
            <a:pPr defTabSz="685800"/>
            <a:fld id="{177B9B30-2B5D-4CF0-AD2C-F3A38D31E139}" type="slidenum">
              <a:rPr lang="en-US" smtClean="0">
                <a:solidFill>
                  <a:prstClr val="black">
                    <a:lumMod val="65000"/>
                    <a:lumOff val="35000"/>
                  </a:prstClr>
                </a:solidFill>
              </a:rPr>
              <a:pPr defTabSz="685800"/>
              <a:t>‹#›</a:t>
            </a:fld>
            <a:endParaRPr lang="en-US" dirty="0">
              <a:solidFill>
                <a:prstClr val="black">
                  <a:lumMod val="65000"/>
                  <a:lumOff val="35000"/>
                </a:prstClr>
              </a:solidFill>
            </a:endParaRPr>
          </a:p>
        </p:txBody>
      </p:sp>
      <p:sp>
        <p:nvSpPr>
          <p:cNvPr id="9" name="Content Placeholder 2"/>
          <p:cNvSpPr>
            <a:spLocks noGrp="1"/>
          </p:cNvSpPr>
          <p:nvPr>
            <p:ph idx="1"/>
          </p:nvPr>
        </p:nvSpPr>
        <p:spPr>
          <a:xfrm>
            <a:off x="4114805" y="377214"/>
            <a:ext cx="4571995" cy="4457915"/>
          </a:xfrm>
          <a:prstGeom prst="rect">
            <a:avLst/>
          </a:prstGeom>
        </p:spPr>
        <p:txBody>
          <a:bodyPr>
            <a:normAutofit/>
          </a:bodyPr>
          <a:lstStyle>
            <a:lvl1pPr marL="257175" indent="-257175">
              <a:buClr>
                <a:srgbClr val="FF9900"/>
              </a:buClr>
              <a:buFont typeface="Wingdings" pitchFamily="2" charset="2"/>
              <a:buChar char="§"/>
              <a:defRPr>
                <a:solidFill>
                  <a:schemeClr val="tx1">
                    <a:lumMod val="65000"/>
                    <a:lumOff val="35000"/>
                  </a:schemeClr>
                </a:solidFill>
              </a:defRPr>
            </a:lvl1pPr>
            <a:lvl2pPr marL="557213" indent="-214313">
              <a:buClr>
                <a:srgbClr val="FF9900"/>
              </a:buClr>
              <a:buFont typeface="Calibri" pitchFamily="34" charset="0"/>
              <a:buChar char="–"/>
              <a:defRPr>
                <a:solidFill>
                  <a:schemeClr val="tx1">
                    <a:lumMod val="65000"/>
                    <a:lumOff val="35000"/>
                  </a:schemeClr>
                </a:solidFill>
              </a:defRPr>
            </a:lvl2pPr>
            <a:lvl3pPr marL="857250" indent="-171450">
              <a:buClr>
                <a:srgbClr val="FF9900"/>
              </a:buClr>
              <a:buFont typeface="Wingdings" pitchFamily="2" charset="2"/>
              <a:buChar char="§"/>
              <a:defRPr>
                <a:solidFill>
                  <a:schemeClr val="tx1">
                    <a:lumMod val="65000"/>
                    <a:lumOff val="35000"/>
                  </a:schemeClr>
                </a:solidFill>
              </a:defRPr>
            </a:lvl3pPr>
            <a:lvl4pPr marL="1200150" indent="-171450">
              <a:buClr>
                <a:srgbClr val="FF9900"/>
              </a:buClr>
              <a:buFont typeface="Calibri" pitchFamily="34" charset="0"/>
              <a:buChar char="–"/>
              <a:defRPr>
                <a:solidFill>
                  <a:schemeClr val="tx1">
                    <a:lumMod val="65000"/>
                    <a:lumOff val="35000"/>
                  </a:schemeClr>
                </a:solidFill>
              </a:defRPr>
            </a:lvl4pPr>
            <a:lvl5pPr marL="1543050" indent="-171450">
              <a:buClr>
                <a:srgbClr val="FF9900"/>
              </a:buClr>
              <a:buFont typeface="Calibri" pitchFamily="34" charset="0"/>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p:cNvSpPr>
            <a:spLocks noGrp="1"/>
          </p:cNvSpPr>
          <p:nvPr>
            <p:ph type="ftr" sz="quarter" idx="11"/>
          </p:nvPr>
        </p:nvSpPr>
        <p:spPr>
          <a:xfrm>
            <a:off x="4114805" y="4835128"/>
            <a:ext cx="3840158" cy="308372"/>
          </a:xfrm>
          <a:prstGeom prst="rect">
            <a:avLst/>
          </a:prstGeom>
        </p:spPr>
        <p:txBody>
          <a:bodyPr anchor="ctr"/>
          <a:lstStyle>
            <a:lvl1pPr algn="ctr">
              <a:defRPr sz="1200">
                <a:solidFill>
                  <a:schemeClr val="tx1">
                    <a:lumMod val="65000"/>
                    <a:lumOff val="35000"/>
                  </a:schemeClr>
                </a:solidFill>
              </a:defRPr>
            </a:lvl1pPr>
          </a:lstStyle>
          <a:p>
            <a:pPr defTabSz="685800"/>
            <a:r>
              <a:rPr lang="en-US">
                <a:solidFill>
                  <a:prstClr val="black">
                    <a:lumMod val="65000"/>
                    <a:lumOff val="35000"/>
                  </a:prstClr>
                </a:solidFill>
              </a:rPr>
              <a:t>Footer</a:t>
            </a:r>
            <a:endParaRPr lang="en-US" dirty="0">
              <a:solidFill>
                <a:prstClr val="black">
                  <a:lumMod val="65000"/>
                  <a:lumOff val="35000"/>
                </a:prstClr>
              </a:solidFill>
            </a:endParaRPr>
          </a:p>
        </p:txBody>
      </p:sp>
      <p:sp>
        <p:nvSpPr>
          <p:cNvPr id="12" name="Date Placeholder 2"/>
          <p:cNvSpPr>
            <a:spLocks noGrp="1"/>
          </p:cNvSpPr>
          <p:nvPr>
            <p:ph type="dt" sz="half" idx="10"/>
          </p:nvPr>
        </p:nvSpPr>
        <p:spPr>
          <a:xfrm>
            <a:off x="0" y="4835128"/>
            <a:ext cx="1554514" cy="308372"/>
          </a:xfrm>
          <a:prstGeom prst="rect">
            <a:avLst/>
          </a:prstGeom>
        </p:spPr>
        <p:txBody>
          <a:bodyPr lIns="411480" anchor="ctr"/>
          <a:lstStyle>
            <a:lvl1pPr>
              <a:defRPr sz="1200" b="0">
                <a:solidFill>
                  <a:schemeClr val="bg1"/>
                </a:solidFill>
              </a:defRPr>
            </a:lvl1pPr>
          </a:lstStyle>
          <a:p>
            <a:pPr defTabSz="685800"/>
            <a:fld id="{AC035B92-8D88-4B2A-8B9E-4BB427D6D3B7}" type="datetime1">
              <a:rPr lang="en-US" smtClean="0">
                <a:solidFill>
                  <a:prstClr val="white"/>
                </a:solidFill>
              </a:rPr>
              <a:pPr defTabSz="685800"/>
              <a:t>7/20/2017</a:t>
            </a:fld>
            <a:endParaRPr lang="en-US" dirty="0">
              <a:solidFill>
                <a:prstClr val="white"/>
              </a:solidFill>
            </a:endParaRPr>
          </a:p>
        </p:txBody>
      </p:sp>
    </p:spTree>
    <p:extLst>
      <p:ext uri="{BB962C8B-B14F-4D97-AF65-F5344CB8AC3E}">
        <p14:creationId xmlns:p14="http://schemas.microsoft.com/office/powerpoint/2010/main" val="377439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Slide Alt 2">
    <p:spTree>
      <p:nvGrpSpPr>
        <p:cNvPr id="1" name=""/>
        <p:cNvGrpSpPr/>
        <p:nvPr/>
      </p:nvGrpSpPr>
      <p:grpSpPr>
        <a:xfrm>
          <a:off x="0" y="0"/>
          <a:ext cx="0" cy="0"/>
          <a:chOff x="0" y="0"/>
          <a:chExt cx="0" cy="0"/>
        </a:xfrm>
      </p:grpSpPr>
      <p:sp>
        <p:nvSpPr>
          <p:cNvPr id="3" name="Rectangle 2"/>
          <p:cNvSpPr/>
          <p:nvPr userDrawn="1"/>
        </p:nvSpPr>
        <p:spPr>
          <a:xfrm>
            <a:off x="1279476" y="0"/>
            <a:ext cx="7864475" cy="51435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4" name="Text Placeholder 5"/>
          <p:cNvSpPr>
            <a:spLocks noGrp="1"/>
          </p:cNvSpPr>
          <p:nvPr>
            <p:ph type="body" sz="quarter" idx="13" hasCustomPrompt="1"/>
          </p:nvPr>
        </p:nvSpPr>
        <p:spPr>
          <a:xfrm>
            <a:off x="1280196" y="0"/>
            <a:ext cx="7863804" cy="1028700"/>
          </a:xfrm>
          <a:prstGeom prst="rect">
            <a:avLst/>
          </a:prstGeom>
          <a:solidFill>
            <a:schemeClr val="accent3">
              <a:lumMod val="75000"/>
            </a:schemeClr>
          </a:solidFill>
        </p:spPr>
        <p:txBody>
          <a:bodyPr lIns="411480" bIns="45720" anchor="b" anchorCtr="0">
            <a:noAutofit/>
          </a:bodyPr>
          <a:lstStyle>
            <a:lvl1pPr marL="0" indent="0">
              <a:buNone/>
              <a:defRPr sz="3300" baseline="0">
                <a:solidFill>
                  <a:schemeClr val="bg1"/>
                </a:solidFill>
              </a:defRPr>
            </a:lvl1pPr>
          </a:lstStyle>
          <a:p>
            <a:pPr lvl="0"/>
            <a:r>
              <a:rPr lang="en-US" dirty="0"/>
              <a:t>Slide title</a:t>
            </a:r>
          </a:p>
        </p:txBody>
      </p:sp>
      <p:sp>
        <p:nvSpPr>
          <p:cNvPr id="7" name="Rectangle 6"/>
          <p:cNvSpPr/>
          <p:nvPr userDrawn="1"/>
        </p:nvSpPr>
        <p:spPr>
          <a:xfrm>
            <a:off x="1" y="0"/>
            <a:ext cx="1189037"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382845" y="377214"/>
            <a:ext cx="805912" cy="557213"/>
          </a:xfrm>
          <a:prstGeom prst="rect">
            <a:avLst/>
          </a:prstGeom>
        </p:spPr>
      </p:pic>
      <p:sp>
        <p:nvSpPr>
          <p:cNvPr id="12" name="Date Placeholder 2"/>
          <p:cNvSpPr>
            <a:spLocks noGrp="1"/>
          </p:cNvSpPr>
          <p:nvPr>
            <p:ph type="dt" sz="half" idx="10"/>
          </p:nvPr>
        </p:nvSpPr>
        <p:spPr>
          <a:xfrm>
            <a:off x="7589436" y="4835128"/>
            <a:ext cx="1554514" cy="308372"/>
          </a:xfrm>
          <a:prstGeom prst="rect">
            <a:avLst/>
          </a:prstGeom>
        </p:spPr>
        <p:txBody>
          <a:bodyPr lIns="91440" rIns="411480" anchor="ctr"/>
          <a:lstStyle>
            <a:lvl1pPr>
              <a:defRPr sz="1200" b="0">
                <a:solidFill>
                  <a:schemeClr val="bg1"/>
                </a:solidFill>
              </a:defRPr>
            </a:lvl1pPr>
          </a:lstStyle>
          <a:p>
            <a:pPr defTabSz="685800"/>
            <a:fld id="{51ADA19A-39BA-4EE7-AD73-E2A88ECBC6F1}" type="datetime1">
              <a:rPr lang="en-US" smtClean="0">
                <a:solidFill>
                  <a:prstClr val="white"/>
                </a:solidFill>
              </a:rPr>
              <a:pPr defTabSz="685800"/>
              <a:t>7/20/2017</a:t>
            </a:fld>
            <a:endParaRPr lang="en-US" dirty="0">
              <a:solidFill>
                <a:prstClr val="white"/>
              </a:solidFill>
            </a:endParaRPr>
          </a:p>
        </p:txBody>
      </p:sp>
      <p:sp>
        <p:nvSpPr>
          <p:cNvPr id="15" name="Footer Placeholder 3"/>
          <p:cNvSpPr>
            <a:spLocks noGrp="1"/>
          </p:cNvSpPr>
          <p:nvPr>
            <p:ph type="ftr" sz="quarter" idx="11"/>
          </p:nvPr>
        </p:nvSpPr>
        <p:spPr>
          <a:xfrm>
            <a:off x="1645953" y="4835128"/>
            <a:ext cx="5669218" cy="308372"/>
          </a:xfrm>
          <a:prstGeom prst="rect">
            <a:avLst/>
          </a:prstGeom>
        </p:spPr>
        <p:txBody>
          <a:bodyPr anchor="ctr"/>
          <a:lstStyle>
            <a:lvl1pPr algn="ctr">
              <a:defRPr sz="1200">
                <a:solidFill>
                  <a:schemeClr val="bg1"/>
                </a:solidFill>
              </a:defRPr>
            </a:lvl1pPr>
          </a:lstStyle>
          <a:p>
            <a:pPr defTabSz="685800"/>
            <a:r>
              <a:rPr lang="en-US">
                <a:solidFill>
                  <a:prstClr val="white"/>
                </a:solidFill>
              </a:rPr>
              <a:t>Footer</a:t>
            </a:r>
            <a:endParaRPr lang="en-US" dirty="0">
              <a:solidFill>
                <a:prstClr val="white"/>
              </a:solidFill>
            </a:endParaRPr>
          </a:p>
        </p:txBody>
      </p:sp>
      <p:sp>
        <p:nvSpPr>
          <p:cNvPr id="8" name="Slide Number Placeholder 4"/>
          <p:cNvSpPr>
            <a:spLocks noGrp="1"/>
          </p:cNvSpPr>
          <p:nvPr>
            <p:ph type="sldNum" sz="quarter" idx="12"/>
          </p:nvPr>
        </p:nvSpPr>
        <p:spPr>
          <a:xfrm>
            <a:off x="1" y="4835129"/>
            <a:ext cx="1188757" cy="308372"/>
          </a:xfrm>
          <a:prstGeom prst="rect">
            <a:avLst/>
          </a:prstGeom>
          <a:solidFill>
            <a:schemeClr val="accent1">
              <a:lumMod val="50000"/>
            </a:schemeClr>
          </a:solidFill>
        </p:spPr>
        <p:txBody>
          <a:bodyPr anchor="ctr"/>
          <a:lstStyle>
            <a:lvl1pPr algn="r">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
        <p:nvSpPr>
          <p:cNvPr id="10" name="Content Placeholder 2"/>
          <p:cNvSpPr>
            <a:spLocks noGrp="1"/>
          </p:cNvSpPr>
          <p:nvPr>
            <p:ph idx="1"/>
          </p:nvPr>
        </p:nvSpPr>
        <p:spPr>
          <a:xfrm>
            <a:off x="1645952" y="1200150"/>
            <a:ext cx="7040848" cy="3634979"/>
          </a:xfrm>
          <a:prstGeom prst="rect">
            <a:avLst/>
          </a:prstGeom>
        </p:spPr>
        <p:txBody>
          <a:bodyPr>
            <a:normAutofit/>
          </a:bodyPr>
          <a:lstStyle>
            <a:lvl1pPr marL="257175" indent="-257175">
              <a:buClr>
                <a:srgbClr val="FF9900"/>
              </a:buClr>
              <a:buFont typeface="Wingdings" pitchFamily="2" charset="2"/>
              <a:buChar char="§"/>
              <a:defRPr>
                <a:solidFill>
                  <a:schemeClr val="bg1"/>
                </a:solidFill>
              </a:defRPr>
            </a:lvl1pPr>
            <a:lvl2pPr marL="557213" indent="-214313">
              <a:buClr>
                <a:srgbClr val="FF9900"/>
              </a:buClr>
              <a:buFont typeface="Calibri" pitchFamily="34" charset="0"/>
              <a:buChar char="–"/>
              <a:defRPr>
                <a:solidFill>
                  <a:schemeClr val="bg1"/>
                </a:solidFill>
              </a:defRPr>
            </a:lvl2pPr>
            <a:lvl3pPr marL="857250" indent="-171450">
              <a:buClr>
                <a:srgbClr val="FF9900"/>
              </a:buClr>
              <a:buFont typeface="Wingdings" pitchFamily="2" charset="2"/>
              <a:buChar char="§"/>
              <a:defRPr>
                <a:solidFill>
                  <a:schemeClr val="bg1"/>
                </a:solidFill>
              </a:defRPr>
            </a:lvl3pPr>
            <a:lvl4pPr marL="1200150" indent="-171450">
              <a:buClr>
                <a:srgbClr val="FF9900"/>
              </a:buClr>
              <a:buFont typeface="Calibri" pitchFamily="34" charset="0"/>
              <a:buChar char="–"/>
              <a:defRPr>
                <a:solidFill>
                  <a:schemeClr val="bg1"/>
                </a:solidFill>
              </a:defRPr>
            </a:lvl4pPr>
            <a:lvl5pPr marL="1543050" indent="-171450">
              <a:buClr>
                <a:srgbClr val="FF9900"/>
              </a:buClr>
              <a:buFont typeface="Calibri"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478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Slide w/Footer Bar">
    <p:spTree>
      <p:nvGrpSpPr>
        <p:cNvPr id="1" name=""/>
        <p:cNvGrpSpPr/>
        <p:nvPr/>
      </p:nvGrpSpPr>
      <p:grpSpPr>
        <a:xfrm>
          <a:off x="0" y="0"/>
          <a:ext cx="0" cy="0"/>
          <a:chOff x="0" y="0"/>
          <a:chExt cx="0" cy="0"/>
        </a:xfrm>
      </p:grpSpPr>
      <p:sp>
        <p:nvSpPr>
          <p:cNvPr id="2" name="Rectangle 1"/>
          <p:cNvSpPr/>
          <p:nvPr userDrawn="1"/>
        </p:nvSpPr>
        <p:spPr>
          <a:xfrm>
            <a:off x="7954964" y="4835128"/>
            <a:ext cx="1189037" cy="308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 name="Rectangle 5"/>
          <p:cNvSpPr/>
          <p:nvPr userDrawn="1"/>
        </p:nvSpPr>
        <p:spPr>
          <a:xfrm>
            <a:off x="1" y="4835128"/>
            <a:ext cx="7864475" cy="3083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3" name="Date Placeholder 2"/>
          <p:cNvSpPr>
            <a:spLocks noGrp="1"/>
          </p:cNvSpPr>
          <p:nvPr>
            <p:ph type="dt" sz="half" idx="10"/>
          </p:nvPr>
        </p:nvSpPr>
        <p:spPr>
          <a:xfrm>
            <a:off x="0" y="4835128"/>
            <a:ext cx="1554514" cy="308372"/>
          </a:xfrm>
          <a:prstGeom prst="rect">
            <a:avLst/>
          </a:prstGeom>
        </p:spPr>
        <p:txBody>
          <a:bodyPr lIns="411480" anchor="ctr"/>
          <a:lstStyle>
            <a:lvl1pPr>
              <a:defRPr sz="1200" b="0">
                <a:solidFill>
                  <a:schemeClr val="bg1"/>
                </a:solidFill>
              </a:defRPr>
            </a:lvl1pPr>
          </a:lstStyle>
          <a:p>
            <a:pPr defTabSz="685800"/>
            <a:fld id="{76FB45F8-F6A3-4673-9AB2-F4E95C9FD7D6}" type="datetime1">
              <a:rPr lang="en-US" smtClean="0">
                <a:solidFill>
                  <a:prstClr val="white"/>
                </a:solidFill>
              </a:rPr>
              <a:pPr defTabSz="685800"/>
              <a:t>7/20/2017</a:t>
            </a:fld>
            <a:endParaRPr lang="en-US" dirty="0">
              <a:solidFill>
                <a:prstClr val="white"/>
              </a:solidFill>
            </a:endParaRPr>
          </a:p>
        </p:txBody>
      </p:sp>
      <p:sp>
        <p:nvSpPr>
          <p:cNvPr id="4" name="Footer Placeholder 3"/>
          <p:cNvSpPr>
            <a:spLocks noGrp="1"/>
          </p:cNvSpPr>
          <p:nvPr>
            <p:ph type="ftr" sz="quarter" idx="11"/>
          </p:nvPr>
        </p:nvSpPr>
        <p:spPr>
          <a:xfrm>
            <a:off x="1554514" y="4835128"/>
            <a:ext cx="5943535" cy="308372"/>
          </a:xfrm>
          <a:prstGeom prst="rect">
            <a:avLst/>
          </a:prstGeom>
        </p:spPr>
        <p:txBody>
          <a:bodyPr anchor="ctr"/>
          <a:lstStyle>
            <a:lvl1pPr algn="ctr">
              <a:defRPr sz="1200">
                <a:solidFill>
                  <a:schemeClr val="bg1"/>
                </a:solidFill>
              </a:defRPr>
            </a:lvl1pPr>
          </a:lstStyle>
          <a:p>
            <a:pPr defTabSz="685800"/>
            <a:r>
              <a:rPr lang="en-US">
                <a:solidFill>
                  <a:prstClr val="white"/>
                </a:solidFill>
              </a:rPr>
              <a:t>Footer</a:t>
            </a:r>
            <a:endParaRPr lang="en-US" dirty="0">
              <a:solidFill>
                <a:prstClr val="white"/>
              </a:solidFill>
            </a:endParaRPr>
          </a:p>
        </p:txBody>
      </p:sp>
      <p:sp>
        <p:nvSpPr>
          <p:cNvPr id="9" name="Rectangle 8"/>
          <p:cNvSpPr/>
          <p:nvPr userDrawn="1"/>
        </p:nvSpPr>
        <p:spPr>
          <a:xfrm>
            <a:off x="7954964" y="0"/>
            <a:ext cx="1189037" cy="10287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8046682" y="377214"/>
            <a:ext cx="805912" cy="557213"/>
          </a:xfrm>
          <a:prstGeom prst="rect">
            <a:avLst/>
          </a:prstGeom>
        </p:spPr>
      </p:pic>
      <p:sp>
        <p:nvSpPr>
          <p:cNvPr id="11" name="Content Placeholder 2"/>
          <p:cNvSpPr>
            <a:spLocks noGrp="1"/>
          </p:cNvSpPr>
          <p:nvPr>
            <p:ph idx="1"/>
          </p:nvPr>
        </p:nvSpPr>
        <p:spPr>
          <a:xfrm>
            <a:off x="457200" y="1200150"/>
            <a:ext cx="8229600" cy="3634979"/>
          </a:xfrm>
          <a:prstGeom prst="rect">
            <a:avLst/>
          </a:prstGeom>
        </p:spPr>
        <p:txBody>
          <a:bodyPr>
            <a:normAutofit/>
          </a:bodyPr>
          <a:lstStyle>
            <a:lvl1pPr marL="257175" indent="-257175">
              <a:buClr>
                <a:srgbClr val="FF9900"/>
              </a:buClr>
              <a:buFont typeface="Wingdings" pitchFamily="2" charset="2"/>
              <a:buChar char="§"/>
              <a:defRPr>
                <a:solidFill>
                  <a:schemeClr val="tx1">
                    <a:lumMod val="65000"/>
                    <a:lumOff val="35000"/>
                  </a:schemeClr>
                </a:solidFill>
              </a:defRPr>
            </a:lvl1pPr>
            <a:lvl2pPr marL="557213" indent="-214313">
              <a:buClr>
                <a:srgbClr val="FF9900"/>
              </a:buClr>
              <a:buFont typeface="Calibri" pitchFamily="34" charset="0"/>
              <a:buChar char="–"/>
              <a:defRPr>
                <a:solidFill>
                  <a:schemeClr val="tx1">
                    <a:lumMod val="65000"/>
                    <a:lumOff val="35000"/>
                  </a:schemeClr>
                </a:solidFill>
              </a:defRPr>
            </a:lvl2pPr>
            <a:lvl3pPr marL="857250" indent="-171450">
              <a:buClr>
                <a:srgbClr val="FF9900"/>
              </a:buClr>
              <a:buFont typeface="Wingdings" pitchFamily="2" charset="2"/>
              <a:buChar char="§"/>
              <a:defRPr>
                <a:solidFill>
                  <a:schemeClr val="tx1">
                    <a:lumMod val="65000"/>
                    <a:lumOff val="35000"/>
                  </a:schemeClr>
                </a:solidFill>
              </a:defRPr>
            </a:lvl3pPr>
            <a:lvl4pPr marL="1200150" indent="-171450">
              <a:buClr>
                <a:srgbClr val="FF9900"/>
              </a:buClr>
              <a:buFont typeface="Calibri" pitchFamily="34" charset="0"/>
              <a:buChar char="–"/>
              <a:defRPr>
                <a:solidFill>
                  <a:schemeClr val="tx1">
                    <a:lumMod val="65000"/>
                    <a:lumOff val="35000"/>
                  </a:schemeClr>
                </a:solidFill>
              </a:defRPr>
            </a:lvl4pPr>
            <a:lvl5pPr marL="1543050" indent="-171450">
              <a:buClr>
                <a:srgbClr val="FF9900"/>
              </a:buClr>
              <a:buFont typeface="Calibri" pitchFamily="34" charset="0"/>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p:cNvSpPr>
            <a:spLocks noGrp="1"/>
          </p:cNvSpPr>
          <p:nvPr>
            <p:ph type="body" sz="quarter" idx="13" hasCustomPrompt="1"/>
          </p:nvPr>
        </p:nvSpPr>
        <p:spPr>
          <a:xfrm>
            <a:off x="0" y="0"/>
            <a:ext cx="7863804" cy="1028700"/>
          </a:xfrm>
          <a:prstGeom prst="rect">
            <a:avLst/>
          </a:prstGeom>
          <a:solidFill>
            <a:schemeClr val="accent3">
              <a:lumMod val="75000"/>
            </a:schemeClr>
          </a:solidFill>
        </p:spPr>
        <p:txBody>
          <a:bodyPr lIns="411480" bIns="45720" anchor="b" anchorCtr="0">
            <a:noAutofit/>
          </a:bodyPr>
          <a:lstStyle>
            <a:lvl1pPr marL="0" indent="0">
              <a:buNone/>
              <a:defRPr sz="3300" baseline="0">
                <a:solidFill>
                  <a:schemeClr val="bg1"/>
                </a:solidFill>
              </a:defRPr>
            </a:lvl1pPr>
          </a:lstStyle>
          <a:p>
            <a:pPr lvl="0"/>
            <a:r>
              <a:rPr lang="en-US" dirty="0"/>
              <a:t>Slide title</a:t>
            </a:r>
          </a:p>
        </p:txBody>
      </p:sp>
      <p:sp>
        <p:nvSpPr>
          <p:cNvPr id="5" name="Slide Number Placeholder 4"/>
          <p:cNvSpPr>
            <a:spLocks noGrp="1"/>
          </p:cNvSpPr>
          <p:nvPr>
            <p:ph type="sldNum" sz="quarter" idx="12"/>
          </p:nvPr>
        </p:nvSpPr>
        <p:spPr>
          <a:xfrm>
            <a:off x="7954964" y="4835129"/>
            <a:ext cx="1189037" cy="308372"/>
          </a:xfrm>
          <a:prstGeom prst="rect">
            <a:avLst/>
          </a:prstGeom>
          <a:noFill/>
        </p:spPr>
        <p:txBody>
          <a:bodyPr anchor="ctr"/>
          <a:lstStyle>
            <a:lvl1pPr algn="l">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Tree>
    <p:extLst>
      <p:ext uri="{BB962C8B-B14F-4D97-AF65-F5344CB8AC3E}">
        <p14:creationId xmlns:p14="http://schemas.microsoft.com/office/powerpoint/2010/main" val="3450527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9" name="Rectangle 8"/>
          <p:cNvSpPr/>
          <p:nvPr userDrawn="1"/>
        </p:nvSpPr>
        <p:spPr>
          <a:xfrm>
            <a:off x="7954964" y="0"/>
            <a:ext cx="1189037" cy="10287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8046682" y="377214"/>
            <a:ext cx="805912" cy="557213"/>
          </a:xfrm>
          <a:prstGeom prst="rect">
            <a:avLst/>
          </a:prstGeom>
        </p:spPr>
      </p:pic>
      <p:sp>
        <p:nvSpPr>
          <p:cNvPr id="7"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solidFill>
                  <a:schemeClr val="accent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Content Placeholder 3"/>
          <p:cNvSpPr>
            <a:spLocks noGrp="1"/>
          </p:cNvSpPr>
          <p:nvPr>
            <p:ph sz="half" idx="2"/>
          </p:nvPr>
        </p:nvSpPr>
        <p:spPr>
          <a:xfrm>
            <a:off x="457200" y="1631156"/>
            <a:ext cx="4023361" cy="3203972"/>
          </a:xfrm>
          <a:prstGeom prst="rect">
            <a:avLst/>
          </a:prstGeom>
        </p:spPr>
        <p:txBody>
          <a:bodyPr/>
          <a:lstStyle>
            <a:lvl1pPr marL="257175" indent="-257175">
              <a:buClr>
                <a:srgbClr val="FF9900"/>
              </a:buClr>
              <a:buFont typeface="Wingdings" pitchFamily="2" charset="2"/>
              <a:buChar char="§"/>
              <a:defRPr sz="1800">
                <a:solidFill>
                  <a:schemeClr val="tx1">
                    <a:lumMod val="65000"/>
                    <a:lumOff val="35000"/>
                  </a:schemeClr>
                </a:solidFill>
              </a:defRPr>
            </a:lvl1pPr>
            <a:lvl2pPr marL="557213" indent="-214313">
              <a:buClr>
                <a:srgbClr val="FF9900"/>
              </a:buClr>
              <a:buFont typeface="Calibri" pitchFamily="34" charset="0"/>
              <a:buChar char="–"/>
              <a:defRPr sz="1500">
                <a:solidFill>
                  <a:schemeClr val="tx1">
                    <a:lumMod val="65000"/>
                    <a:lumOff val="35000"/>
                  </a:schemeClr>
                </a:solidFill>
              </a:defRPr>
            </a:lvl2pPr>
            <a:lvl3pPr marL="857250" indent="-171450">
              <a:buClr>
                <a:srgbClr val="FF9900"/>
              </a:buClr>
              <a:buFont typeface="Wingdings" pitchFamily="2" charset="2"/>
              <a:buChar char="§"/>
              <a:defRPr sz="1350">
                <a:solidFill>
                  <a:schemeClr val="tx1">
                    <a:lumMod val="65000"/>
                    <a:lumOff val="35000"/>
                  </a:schemeClr>
                </a:solidFill>
              </a:defRPr>
            </a:lvl3pPr>
            <a:lvl4pPr marL="1200150" indent="-171450">
              <a:buClr>
                <a:srgbClr val="FF9900"/>
              </a:buClr>
              <a:buFont typeface="Calibri" pitchFamily="34" charset="0"/>
              <a:buChar char="–"/>
              <a:defRPr sz="1200">
                <a:solidFill>
                  <a:schemeClr val="tx1">
                    <a:lumMod val="65000"/>
                    <a:lumOff val="35000"/>
                  </a:schemeClr>
                </a:solidFill>
              </a:defRPr>
            </a:lvl4pPr>
            <a:lvl5pPr marL="1585913" indent="-214313">
              <a:buClr>
                <a:srgbClr val="FF9900"/>
              </a:buClr>
              <a:buFont typeface="Calibri" pitchFamily="34" charset="0"/>
              <a:buChar char="»"/>
              <a:defRPr sz="1200">
                <a:solidFill>
                  <a:schemeClr val="tx1">
                    <a:lumMod val="65000"/>
                    <a:lumOff val="3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2"/>
          <p:cNvSpPr>
            <a:spLocks noGrp="1"/>
          </p:cNvSpPr>
          <p:nvPr>
            <p:ph type="dt" sz="half" idx="10"/>
          </p:nvPr>
        </p:nvSpPr>
        <p:spPr>
          <a:xfrm>
            <a:off x="0" y="4835128"/>
            <a:ext cx="1554514" cy="308372"/>
          </a:xfrm>
          <a:prstGeom prst="rect">
            <a:avLst/>
          </a:prstGeom>
        </p:spPr>
        <p:txBody>
          <a:bodyPr lIns="411480" anchor="ctr"/>
          <a:lstStyle>
            <a:lvl1pPr>
              <a:defRPr sz="1200" b="0">
                <a:solidFill>
                  <a:schemeClr val="tx1">
                    <a:lumMod val="65000"/>
                    <a:lumOff val="35000"/>
                  </a:schemeClr>
                </a:solidFill>
              </a:defRPr>
            </a:lvl1pPr>
          </a:lstStyle>
          <a:p>
            <a:pPr defTabSz="685800"/>
            <a:fld id="{65A2E7C1-1A90-4758-AF27-5F915E679B76}" type="datetime1">
              <a:rPr lang="en-US" smtClean="0">
                <a:solidFill>
                  <a:prstClr val="black">
                    <a:lumMod val="65000"/>
                    <a:lumOff val="35000"/>
                  </a:prstClr>
                </a:solidFill>
              </a:rPr>
              <a:pPr defTabSz="685800"/>
              <a:t>7/20/2017</a:t>
            </a:fld>
            <a:endParaRPr lang="en-US" dirty="0">
              <a:solidFill>
                <a:prstClr val="black">
                  <a:lumMod val="65000"/>
                  <a:lumOff val="35000"/>
                </a:prstClr>
              </a:solidFill>
            </a:endParaRPr>
          </a:p>
        </p:txBody>
      </p:sp>
      <p:sp>
        <p:nvSpPr>
          <p:cNvPr id="15" name="Footer Placeholder 3"/>
          <p:cNvSpPr>
            <a:spLocks noGrp="1"/>
          </p:cNvSpPr>
          <p:nvPr>
            <p:ph type="ftr" sz="quarter" idx="11"/>
          </p:nvPr>
        </p:nvSpPr>
        <p:spPr>
          <a:xfrm>
            <a:off x="1554513" y="4835128"/>
            <a:ext cx="6400450" cy="308372"/>
          </a:xfrm>
          <a:prstGeom prst="rect">
            <a:avLst/>
          </a:prstGeom>
        </p:spPr>
        <p:txBody>
          <a:bodyPr anchor="ctr"/>
          <a:lstStyle>
            <a:lvl1pPr algn="ctr">
              <a:defRPr sz="1200">
                <a:solidFill>
                  <a:schemeClr val="tx1">
                    <a:lumMod val="65000"/>
                    <a:lumOff val="35000"/>
                  </a:schemeClr>
                </a:solidFill>
              </a:defRPr>
            </a:lvl1pPr>
          </a:lstStyle>
          <a:p>
            <a:pPr defTabSz="685800"/>
            <a:r>
              <a:rPr lang="en-US">
                <a:solidFill>
                  <a:prstClr val="black">
                    <a:lumMod val="65000"/>
                    <a:lumOff val="35000"/>
                  </a:prstClr>
                </a:solidFill>
              </a:rPr>
              <a:t>Footer</a:t>
            </a:r>
            <a:endParaRPr lang="en-US" dirty="0">
              <a:solidFill>
                <a:prstClr val="black">
                  <a:lumMod val="65000"/>
                  <a:lumOff val="35000"/>
                </a:prstClr>
              </a:solidFill>
            </a:endParaRPr>
          </a:p>
        </p:txBody>
      </p:sp>
      <p:sp>
        <p:nvSpPr>
          <p:cNvPr id="16" name="Slide Number Placeholder 4"/>
          <p:cNvSpPr>
            <a:spLocks noGrp="1"/>
          </p:cNvSpPr>
          <p:nvPr>
            <p:ph type="sldNum" sz="quarter" idx="12"/>
          </p:nvPr>
        </p:nvSpPr>
        <p:spPr>
          <a:xfrm>
            <a:off x="7954964" y="4835129"/>
            <a:ext cx="1189037" cy="308372"/>
          </a:xfrm>
          <a:prstGeom prst="rect">
            <a:avLst/>
          </a:prstGeom>
          <a:noFill/>
        </p:spPr>
        <p:txBody>
          <a:bodyPr anchor="ctr"/>
          <a:lstStyle>
            <a:lvl1pPr algn="l">
              <a:defRPr sz="1200" b="1">
                <a:solidFill>
                  <a:schemeClr val="tx1">
                    <a:lumMod val="65000"/>
                    <a:lumOff val="35000"/>
                  </a:schemeClr>
                </a:solidFill>
              </a:defRPr>
            </a:lvl1pPr>
          </a:lstStyle>
          <a:p>
            <a:pPr defTabSz="685800"/>
            <a:fld id="{177B9B30-2B5D-4CF0-AD2C-F3A38D31E139}" type="slidenum">
              <a:rPr lang="en-US" smtClean="0">
                <a:solidFill>
                  <a:prstClr val="black">
                    <a:lumMod val="65000"/>
                    <a:lumOff val="35000"/>
                  </a:prstClr>
                </a:solidFill>
              </a:rPr>
              <a:pPr defTabSz="685800"/>
              <a:t>‹#›</a:t>
            </a:fld>
            <a:endParaRPr lang="en-US" dirty="0">
              <a:solidFill>
                <a:prstClr val="black">
                  <a:lumMod val="65000"/>
                  <a:lumOff val="35000"/>
                </a:prstClr>
              </a:solidFill>
            </a:endParaRPr>
          </a:p>
        </p:txBody>
      </p:sp>
      <p:sp>
        <p:nvSpPr>
          <p:cNvPr id="18" name="Text Placeholder 2"/>
          <p:cNvSpPr>
            <a:spLocks noGrp="1"/>
          </p:cNvSpPr>
          <p:nvPr>
            <p:ph type="body" idx="13"/>
          </p:nvPr>
        </p:nvSpPr>
        <p:spPr>
          <a:xfrm>
            <a:off x="4649151" y="1151335"/>
            <a:ext cx="4040188" cy="479822"/>
          </a:xfrm>
          <a:prstGeom prst="rect">
            <a:avLst/>
          </a:prstGeom>
        </p:spPr>
        <p:txBody>
          <a:bodyPr anchor="b"/>
          <a:lstStyle>
            <a:lvl1pPr marL="0" indent="0">
              <a:buNone/>
              <a:defRPr sz="1800" b="1">
                <a:solidFill>
                  <a:schemeClr val="accent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9" name="Content Placeholder 3"/>
          <p:cNvSpPr>
            <a:spLocks noGrp="1"/>
          </p:cNvSpPr>
          <p:nvPr>
            <p:ph sz="half" idx="14"/>
          </p:nvPr>
        </p:nvSpPr>
        <p:spPr>
          <a:xfrm>
            <a:off x="4649150" y="1631157"/>
            <a:ext cx="4023361" cy="3203972"/>
          </a:xfrm>
          <a:prstGeom prst="rect">
            <a:avLst/>
          </a:prstGeom>
        </p:spPr>
        <p:txBody>
          <a:bodyPr/>
          <a:lstStyle>
            <a:lvl1pPr marL="257175" indent="-257175">
              <a:buClr>
                <a:srgbClr val="FF9900"/>
              </a:buClr>
              <a:buFont typeface="Wingdings" pitchFamily="2" charset="2"/>
              <a:buChar char="§"/>
              <a:defRPr sz="1800">
                <a:solidFill>
                  <a:schemeClr val="tx1">
                    <a:lumMod val="65000"/>
                    <a:lumOff val="35000"/>
                  </a:schemeClr>
                </a:solidFill>
              </a:defRPr>
            </a:lvl1pPr>
            <a:lvl2pPr marL="557213" indent="-214313">
              <a:buClr>
                <a:srgbClr val="FF9900"/>
              </a:buClr>
              <a:buFont typeface="Calibri" pitchFamily="34" charset="0"/>
              <a:buChar char="–"/>
              <a:defRPr sz="1500">
                <a:solidFill>
                  <a:schemeClr val="tx1">
                    <a:lumMod val="65000"/>
                    <a:lumOff val="35000"/>
                  </a:schemeClr>
                </a:solidFill>
              </a:defRPr>
            </a:lvl2pPr>
            <a:lvl3pPr marL="857250" indent="-171450">
              <a:buClr>
                <a:srgbClr val="FF9900"/>
              </a:buClr>
              <a:buFont typeface="Wingdings" pitchFamily="2" charset="2"/>
              <a:buChar char="§"/>
              <a:defRPr sz="1350">
                <a:solidFill>
                  <a:schemeClr val="tx1">
                    <a:lumMod val="65000"/>
                    <a:lumOff val="35000"/>
                  </a:schemeClr>
                </a:solidFill>
              </a:defRPr>
            </a:lvl3pPr>
            <a:lvl4pPr marL="1200150" indent="-171450">
              <a:buClr>
                <a:srgbClr val="FF9900"/>
              </a:buClr>
              <a:buFont typeface="Calibri" pitchFamily="34" charset="0"/>
              <a:buChar char="–"/>
              <a:defRPr sz="1200">
                <a:solidFill>
                  <a:schemeClr val="tx1">
                    <a:lumMod val="65000"/>
                    <a:lumOff val="35000"/>
                  </a:schemeClr>
                </a:solidFill>
              </a:defRPr>
            </a:lvl4pPr>
            <a:lvl5pPr marL="1585913" indent="-214313">
              <a:buClr>
                <a:srgbClr val="FF9900"/>
              </a:buClr>
              <a:buFont typeface="Calibri" pitchFamily="34" charset="0"/>
              <a:buChar char="»"/>
              <a:defRPr sz="1200">
                <a:solidFill>
                  <a:schemeClr val="tx1">
                    <a:lumMod val="65000"/>
                    <a:lumOff val="3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p:cNvSpPr>
            <a:spLocks noGrp="1"/>
          </p:cNvSpPr>
          <p:nvPr>
            <p:ph type="body" sz="quarter" idx="15" hasCustomPrompt="1"/>
          </p:nvPr>
        </p:nvSpPr>
        <p:spPr>
          <a:xfrm>
            <a:off x="0" y="0"/>
            <a:ext cx="7863804" cy="1028700"/>
          </a:xfrm>
          <a:prstGeom prst="rect">
            <a:avLst/>
          </a:prstGeom>
          <a:solidFill>
            <a:schemeClr val="accent3">
              <a:lumMod val="75000"/>
            </a:schemeClr>
          </a:solidFill>
        </p:spPr>
        <p:txBody>
          <a:bodyPr lIns="411480" bIns="45720" anchor="b" anchorCtr="0">
            <a:noAutofit/>
          </a:bodyPr>
          <a:lstStyle>
            <a:lvl1pPr marL="0" indent="0">
              <a:buNone/>
              <a:defRPr sz="3300" baseline="0">
                <a:solidFill>
                  <a:schemeClr val="bg1"/>
                </a:solidFill>
              </a:defRPr>
            </a:lvl1pPr>
          </a:lstStyle>
          <a:p>
            <a:pPr lvl="0"/>
            <a:r>
              <a:rPr lang="en-US" dirty="0"/>
              <a:t>Slide title</a:t>
            </a:r>
          </a:p>
        </p:txBody>
      </p:sp>
    </p:spTree>
    <p:extLst>
      <p:ext uri="{BB962C8B-B14F-4D97-AF65-F5344CB8AC3E}">
        <p14:creationId xmlns:p14="http://schemas.microsoft.com/office/powerpoint/2010/main" val="461112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Slide 2 Column Alt">
    <p:spTree>
      <p:nvGrpSpPr>
        <p:cNvPr id="1" name=""/>
        <p:cNvGrpSpPr/>
        <p:nvPr/>
      </p:nvGrpSpPr>
      <p:grpSpPr>
        <a:xfrm>
          <a:off x="0" y="0"/>
          <a:ext cx="0" cy="0"/>
          <a:chOff x="0" y="0"/>
          <a:chExt cx="0" cy="0"/>
        </a:xfrm>
      </p:grpSpPr>
      <p:sp>
        <p:nvSpPr>
          <p:cNvPr id="3" name="Rectangle 2"/>
          <p:cNvSpPr/>
          <p:nvPr userDrawn="1"/>
        </p:nvSpPr>
        <p:spPr>
          <a:xfrm>
            <a:off x="1279476" y="0"/>
            <a:ext cx="7864475" cy="51435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7" name="Rectangle 6"/>
          <p:cNvSpPr/>
          <p:nvPr userDrawn="1"/>
        </p:nvSpPr>
        <p:spPr>
          <a:xfrm>
            <a:off x="1" y="0"/>
            <a:ext cx="1189037"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382845" y="377214"/>
            <a:ext cx="805912" cy="557213"/>
          </a:xfrm>
          <a:prstGeom prst="rect">
            <a:avLst/>
          </a:prstGeom>
        </p:spPr>
      </p:pic>
      <p:sp>
        <p:nvSpPr>
          <p:cNvPr id="12" name="Date Placeholder 2"/>
          <p:cNvSpPr>
            <a:spLocks noGrp="1"/>
          </p:cNvSpPr>
          <p:nvPr>
            <p:ph type="dt" sz="half" idx="10"/>
          </p:nvPr>
        </p:nvSpPr>
        <p:spPr>
          <a:xfrm>
            <a:off x="7589436" y="4835128"/>
            <a:ext cx="1554514" cy="308372"/>
          </a:xfrm>
          <a:prstGeom prst="rect">
            <a:avLst/>
          </a:prstGeom>
        </p:spPr>
        <p:txBody>
          <a:bodyPr lIns="91440" rIns="411480" anchor="ctr"/>
          <a:lstStyle>
            <a:lvl1pPr>
              <a:defRPr sz="1200" b="0">
                <a:solidFill>
                  <a:schemeClr val="bg1"/>
                </a:solidFill>
              </a:defRPr>
            </a:lvl1pPr>
          </a:lstStyle>
          <a:p>
            <a:pPr defTabSz="685800"/>
            <a:fld id="{E1869BD1-1A33-4C5F-B2B4-26EA4C4EBBC8}" type="datetime1">
              <a:rPr lang="en-US" smtClean="0">
                <a:solidFill>
                  <a:prstClr val="white"/>
                </a:solidFill>
              </a:rPr>
              <a:pPr defTabSz="685800"/>
              <a:t>7/20/2017</a:t>
            </a:fld>
            <a:endParaRPr lang="en-US" dirty="0">
              <a:solidFill>
                <a:prstClr val="white"/>
              </a:solidFill>
            </a:endParaRPr>
          </a:p>
        </p:txBody>
      </p:sp>
      <p:sp>
        <p:nvSpPr>
          <p:cNvPr id="15" name="Footer Placeholder 3"/>
          <p:cNvSpPr>
            <a:spLocks noGrp="1"/>
          </p:cNvSpPr>
          <p:nvPr>
            <p:ph type="ftr" sz="quarter" idx="11"/>
          </p:nvPr>
        </p:nvSpPr>
        <p:spPr>
          <a:xfrm>
            <a:off x="1645953" y="4835128"/>
            <a:ext cx="5669218" cy="308372"/>
          </a:xfrm>
          <a:prstGeom prst="rect">
            <a:avLst/>
          </a:prstGeom>
        </p:spPr>
        <p:txBody>
          <a:bodyPr anchor="ctr"/>
          <a:lstStyle>
            <a:lvl1pPr algn="ctr">
              <a:defRPr sz="1200">
                <a:solidFill>
                  <a:schemeClr val="bg1"/>
                </a:solidFill>
              </a:defRPr>
            </a:lvl1pPr>
          </a:lstStyle>
          <a:p>
            <a:pPr defTabSz="685800"/>
            <a:r>
              <a:rPr lang="en-US">
                <a:solidFill>
                  <a:prstClr val="white"/>
                </a:solidFill>
              </a:rPr>
              <a:t>Footer</a:t>
            </a:r>
            <a:endParaRPr lang="en-US" dirty="0">
              <a:solidFill>
                <a:prstClr val="white"/>
              </a:solidFill>
            </a:endParaRPr>
          </a:p>
        </p:txBody>
      </p:sp>
      <p:sp>
        <p:nvSpPr>
          <p:cNvPr id="17" name="Content Placeholder 3"/>
          <p:cNvSpPr>
            <a:spLocks noGrp="1"/>
          </p:cNvSpPr>
          <p:nvPr>
            <p:ph sz="half" idx="2"/>
          </p:nvPr>
        </p:nvSpPr>
        <p:spPr>
          <a:xfrm>
            <a:off x="5486390" y="1200151"/>
            <a:ext cx="3200455" cy="3394472"/>
          </a:xfrm>
          <a:prstGeom prst="rect">
            <a:avLst/>
          </a:prstGeom>
        </p:spPr>
        <p:txBody>
          <a:bodyPr/>
          <a:lstStyle>
            <a:lvl1pPr marL="257175" indent="-257175">
              <a:buClr>
                <a:srgbClr val="FF9900"/>
              </a:buClr>
              <a:buFont typeface="Wingdings" pitchFamily="2" charset="2"/>
              <a:buChar char="§"/>
              <a:defRPr sz="2100">
                <a:solidFill>
                  <a:schemeClr val="bg1"/>
                </a:solidFill>
              </a:defRPr>
            </a:lvl1pPr>
            <a:lvl2pPr marL="557213" indent="-214313">
              <a:buClr>
                <a:srgbClr val="FF9900"/>
              </a:buClr>
              <a:buFont typeface="Calibri" pitchFamily="34" charset="0"/>
              <a:buChar char="–"/>
              <a:defRPr sz="1800">
                <a:solidFill>
                  <a:schemeClr val="bg1"/>
                </a:solidFill>
              </a:defRPr>
            </a:lvl2pPr>
            <a:lvl3pPr marL="857250" indent="-171450">
              <a:buClr>
                <a:srgbClr val="FF9900"/>
              </a:buClr>
              <a:buFont typeface="Wingdings" pitchFamily="2" charset="2"/>
              <a:buChar char="§"/>
              <a:defRPr sz="1500">
                <a:solidFill>
                  <a:schemeClr val="bg1"/>
                </a:solidFill>
              </a:defRPr>
            </a:lvl3pPr>
            <a:lvl4pPr marL="1200150" indent="-171450">
              <a:buClr>
                <a:srgbClr val="FF9900"/>
              </a:buClr>
              <a:buFont typeface="Calibri" pitchFamily="34" charset="0"/>
              <a:buChar char="–"/>
              <a:defRPr sz="1350">
                <a:solidFill>
                  <a:schemeClr val="bg1"/>
                </a:solidFill>
              </a:defRPr>
            </a:lvl4pPr>
            <a:lvl5pPr marL="1543050" indent="-171450">
              <a:buClr>
                <a:srgbClr val="FF9900"/>
              </a:buClr>
              <a:buFont typeface="Calibri" pitchFamily="34" charset="0"/>
              <a:buChar char="»"/>
              <a:defRPr sz="13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half" idx="13"/>
          </p:nvPr>
        </p:nvSpPr>
        <p:spPr>
          <a:xfrm>
            <a:off x="1737302" y="1200166"/>
            <a:ext cx="3200455" cy="3394472"/>
          </a:xfrm>
          <a:prstGeom prst="rect">
            <a:avLst/>
          </a:prstGeom>
        </p:spPr>
        <p:txBody>
          <a:bodyPr/>
          <a:lstStyle>
            <a:lvl1pPr marL="257175" indent="-257175">
              <a:buClr>
                <a:srgbClr val="FF9900"/>
              </a:buClr>
              <a:buFont typeface="Wingdings" pitchFamily="2" charset="2"/>
              <a:buChar char="§"/>
              <a:defRPr sz="2100">
                <a:solidFill>
                  <a:schemeClr val="bg1"/>
                </a:solidFill>
              </a:defRPr>
            </a:lvl1pPr>
            <a:lvl2pPr marL="557213" indent="-214313">
              <a:buClr>
                <a:srgbClr val="FF9900"/>
              </a:buClr>
              <a:buFont typeface="Calibri" pitchFamily="34" charset="0"/>
              <a:buChar char="–"/>
              <a:defRPr sz="1800">
                <a:solidFill>
                  <a:schemeClr val="bg1"/>
                </a:solidFill>
              </a:defRPr>
            </a:lvl2pPr>
            <a:lvl3pPr marL="857250" indent="-171450">
              <a:buClr>
                <a:srgbClr val="FF9900"/>
              </a:buClr>
              <a:buFont typeface="Wingdings" pitchFamily="2" charset="2"/>
              <a:buChar char="§"/>
              <a:defRPr sz="1500">
                <a:solidFill>
                  <a:schemeClr val="bg1"/>
                </a:solidFill>
              </a:defRPr>
            </a:lvl3pPr>
            <a:lvl4pPr marL="1200150" indent="-171450">
              <a:buClr>
                <a:srgbClr val="FF9900"/>
              </a:buClr>
              <a:buFont typeface="Calibri" pitchFamily="34" charset="0"/>
              <a:buChar char="–"/>
              <a:defRPr sz="1350">
                <a:solidFill>
                  <a:schemeClr val="bg1"/>
                </a:solidFill>
              </a:defRPr>
            </a:lvl4pPr>
            <a:lvl5pPr marL="1543050" indent="-171450">
              <a:buClr>
                <a:srgbClr val="FF9900"/>
              </a:buClr>
              <a:buFont typeface="Calibri" pitchFamily="34" charset="0"/>
              <a:buChar char="»"/>
              <a:defRPr sz="13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1" y="4835129"/>
            <a:ext cx="1188757" cy="308372"/>
          </a:xfrm>
          <a:prstGeom prst="rect">
            <a:avLst/>
          </a:prstGeom>
          <a:solidFill>
            <a:schemeClr val="accent1">
              <a:lumMod val="50000"/>
            </a:schemeClr>
          </a:solidFill>
        </p:spPr>
        <p:txBody>
          <a:bodyPr anchor="ctr"/>
          <a:lstStyle>
            <a:lvl1pPr algn="r">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
        <p:nvSpPr>
          <p:cNvPr id="14" name="Text Placeholder 5"/>
          <p:cNvSpPr>
            <a:spLocks noGrp="1"/>
          </p:cNvSpPr>
          <p:nvPr>
            <p:ph type="body" sz="quarter" idx="15" hasCustomPrompt="1"/>
          </p:nvPr>
        </p:nvSpPr>
        <p:spPr>
          <a:xfrm>
            <a:off x="1280146" y="0"/>
            <a:ext cx="7863804" cy="1028700"/>
          </a:xfrm>
          <a:prstGeom prst="rect">
            <a:avLst/>
          </a:prstGeom>
          <a:solidFill>
            <a:schemeClr val="accent3">
              <a:lumMod val="75000"/>
            </a:schemeClr>
          </a:solidFill>
        </p:spPr>
        <p:txBody>
          <a:bodyPr lIns="411480" bIns="45720" anchor="b" anchorCtr="0">
            <a:noAutofit/>
          </a:bodyPr>
          <a:lstStyle>
            <a:lvl1pPr marL="0" indent="0">
              <a:buNone/>
              <a:defRPr sz="3300" baseline="0">
                <a:solidFill>
                  <a:schemeClr val="bg1"/>
                </a:solidFill>
              </a:defRPr>
            </a:lvl1pPr>
          </a:lstStyle>
          <a:p>
            <a:pPr lvl="0"/>
            <a:r>
              <a:rPr lang="en-US" dirty="0"/>
              <a:t>Slide title</a:t>
            </a:r>
          </a:p>
        </p:txBody>
      </p:sp>
    </p:spTree>
    <p:extLst>
      <p:ext uri="{BB962C8B-B14F-4D97-AF65-F5344CB8AC3E}">
        <p14:creationId xmlns:p14="http://schemas.microsoft.com/office/powerpoint/2010/main" val="2986598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Slide 2 Column w/Footer Bar">
    <p:spTree>
      <p:nvGrpSpPr>
        <p:cNvPr id="1" name=""/>
        <p:cNvGrpSpPr/>
        <p:nvPr/>
      </p:nvGrpSpPr>
      <p:grpSpPr>
        <a:xfrm>
          <a:off x="0" y="0"/>
          <a:ext cx="0" cy="0"/>
          <a:chOff x="0" y="0"/>
          <a:chExt cx="0" cy="0"/>
        </a:xfrm>
      </p:grpSpPr>
      <p:sp>
        <p:nvSpPr>
          <p:cNvPr id="2" name="Rectangle 1"/>
          <p:cNvSpPr/>
          <p:nvPr userDrawn="1"/>
        </p:nvSpPr>
        <p:spPr>
          <a:xfrm>
            <a:off x="7954964" y="4835128"/>
            <a:ext cx="1189037" cy="308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 name="Rectangle 5"/>
          <p:cNvSpPr/>
          <p:nvPr userDrawn="1"/>
        </p:nvSpPr>
        <p:spPr>
          <a:xfrm>
            <a:off x="1" y="4835128"/>
            <a:ext cx="7864475" cy="3083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3" name="Date Placeholder 2"/>
          <p:cNvSpPr>
            <a:spLocks noGrp="1"/>
          </p:cNvSpPr>
          <p:nvPr>
            <p:ph type="dt" sz="half" idx="10"/>
          </p:nvPr>
        </p:nvSpPr>
        <p:spPr>
          <a:xfrm>
            <a:off x="0" y="4835128"/>
            <a:ext cx="1554514" cy="308372"/>
          </a:xfrm>
          <a:prstGeom prst="rect">
            <a:avLst/>
          </a:prstGeom>
        </p:spPr>
        <p:txBody>
          <a:bodyPr lIns="411480" anchor="ctr"/>
          <a:lstStyle>
            <a:lvl1pPr>
              <a:defRPr sz="1200" b="0">
                <a:solidFill>
                  <a:schemeClr val="bg1"/>
                </a:solidFill>
              </a:defRPr>
            </a:lvl1pPr>
          </a:lstStyle>
          <a:p>
            <a:pPr defTabSz="685800"/>
            <a:fld id="{8CF02E7C-5604-43DF-8898-C16E25643170}" type="datetime1">
              <a:rPr lang="en-US" smtClean="0">
                <a:solidFill>
                  <a:prstClr val="white"/>
                </a:solidFill>
              </a:rPr>
              <a:pPr defTabSz="685800"/>
              <a:t>7/20/2017</a:t>
            </a:fld>
            <a:endParaRPr lang="en-US" dirty="0">
              <a:solidFill>
                <a:prstClr val="white"/>
              </a:solidFill>
            </a:endParaRPr>
          </a:p>
        </p:txBody>
      </p:sp>
      <p:sp>
        <p:nvSpPr>
          <p:cNvPr id="4" name="Footer Placeholder 3"/>
          <p:cNvSpPr>
            <a:spLocks noGrp="1"/>
          </p:cNvSpPr>
          <p:nvPr>
            <p:ph type="ftr" sz="quarter" idx="11"/>
          </p:nvPr>
        </p:nvSpPr>
        <p:spPr>
          <a:xfrm>
            <a:off x="1554514" y="4835128"/>
            <a:ext cx="5943535" cy="308372"/>
          </a:xfrm>
          <a:prstGeom prst="rect">
            <a:avLst/>
          </a:prstGeom>
        </p:spPr>
        <p:txBody>
          <a:bodyPr anchor="ctr"/>
          <a:lstStyle>
            <a:lvl1pPr algn="ctr">
              <a:defRPr sz="1200">
                <a:solidFill>
                  <a:schemeClr val="bg1"/>
                </a:solidFill>
              </a:defRPr>
            </a:lvl1pPr>
          </a:lstStyle>
          <a:p>
            <a:pPr defTabSz="685800"/>
            <a:r>
              <a:rPr lang="en-US">
                <a:solidFill>
                  <a:prstClr val="white"/>
                </a:solidFill>
              </a:rPr>
              <a:t>Footer</a:t>
            </a:r>
            <a:endParaRPr lang="en-US" dirty="0">
              <a:solidFill>
                <a:prstClr val="white"/>
              </a:solidFill>
            </a:endParaRPr>
          </a:p>
        </p:txBody>
      </p:sp>
      <p:sp>
        <p:nvSpPr>
          <p:cNvPr id="9" name="Rectangle 8"/>
          <p:cNvSpPr/>
          <p:nvPr userDrawn="1"/>
        </p:nvSpPr>
        <p:spPr>
          <a:xfrm>
            <a:off x="7954964" y="0"/>
            <a:ext cx="1189037" cy="10287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8046682" y="377214"/>
            <a:ext cx="805912" cy="557213"/>
          </a:xfrm>
          <a:prstGeom prst="rect">
            <a:avLst/>
          </a:prstGeom>
        </p:spPr>
      </p:pic>
      <p:sp>
        <p:nvSpPr>
          <p:cNvPr id="12"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solidFill>
                  <a:schemeClr val="accent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Content Placeholder 3"/>
          <p:cNvSpPr>
            <a:spLocks noGrp="1"/>
          </p:cNvSpPr>
          <p:nvPr>
            <p:ph sz="half" idx="2"/>
          </p:nvPr>
        </p:nvSpPr>
        <p:spPr>
          <a:xfrm>
            <a:off x="457200" y="1631156"/>
            <a:ext cx="4023361" cy="2997972"/>
          </a:xfrm>
          <a:prstGeom prst="rect">
            <a:avLst/>
          </a:prstGeom>
        </p:spPr>
        <p:txBody>
          <a:bodyPr/>
          <a:lstStyle>
            <a:lvl1pPr marL="257175" indent="-257175">
              <a:buClr>
                <a:srgbClr val="FF9900"/>
              </a:buClr>
              <a:buFont typeface="Wingdings" pitchFamily="2" charset="2"/>
              <a:buChar char="§"/>
              <a:defRPr sz="1800">
                <a:solidFill>
                  <a:schemeClr val="tx1">
                    <a:lumMod val="65000"/>
                    <a:lumOff val="35000"/>
                  </a:schemeClr>
                </a:solidFill>
              </a:defRPr>
            </a:lvl1pPr>
            <a:lvl2pPr marL="557213" indent="-214313">
              <a:buClr>
                <a:srgbClr val="FF9900"/>
              </a:buClr>
              <a:buFont typeface="Calibri" pitchFamily="34" charset="0"/>
              <a:buChar char="–"/>
              <a:defRPr sz="1500">
                <a:solidFill>
                  <a:schemeClr val="tx1">
                    <a:lumMod val="65000"/>
                    <a:lumOff val="35000"/>
                  </a:schemeClr>
                </a:solidFill>
              </a:defRPr>
            </a:lvl2pPr>
            <a:lvl3pPr marL="857250" indent="-171450">
              <a:buClr>
                <a:srgbClr val="FF9900"/>
              </a:buClr>
              <a:buFont typeface="Wingdings" pitchFamily="2" charset="2"/>
              <a:buChar char="§"/>
              <a:defRPr sz="1350">
                <a:solidFill>
                  <a:schemeClr val="tx1">
                    <a:lumMod val="65000"/>
                    <a:lumOff val="35000"/>
                  </a:schemeClr>
                </a:solidFill>
              </a:defRPr>
            </a:lvl3pPr>
            <a:lvl4pPr marL="1200150" indent="-171450">
              <a:buClr>
                <a:srgbClr val="FF9900"/>
              </a:buClr>
              <a:buFont typeface="Calibri" pitchFamily="34" charset="0"/>
              <a:buChar char="–"/>
              <a:defRPr sz="1200">
                <a:solidFill>
                  <a:schemeClr val="tx1">
                    <a:lumMod val="65000"/>
                    <a:lumOff val="35000"/>
                  </a:schemeClr>
                </a:solidFill>
              </a:defRPr>
            </a:lvl4pPr>
            <a:lvl5pPr marL="1585913" indent="-214313">
              <a:buClr>
                <a:srgbClr val="FF9900"/>
              </a:buClr>
              <a:buFont typeface="Calibri" pitchFamily="34" charset="0"/>
              <a:buChar char="»"/>
              <a:defRPr sz="1200">
                <a:solidFill>
                  <a:schemeClr val="tx1">
                    <a:lumMod val="65000"/>
                    <a:lumOff val="3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3"/>
          </p:nvPr>
        </p:nvSpPr>
        <p:spPr>
          <a:xfrm>
            <a:off x="4649151" y="1151335"/>
            <a:ext cx="4040188" cy="479822"/>
          </a:xfrm>
          <a:prstGeom prst="rect">
            <a:avLst/>
          </a:prstGeom>
        </p:spPr>
        <p:txBody>
          <a:bodyPr anchor="b"/>
          <a:lstStyle>
            <a:lvl1pPr marL="0" indent="0">
              <a:buNone/>
              <a:defRPr sz="1800" b="1">
                <a:solidFill>
                  <a:schemeClr val="accent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Content Placeholder 3"/>
          <p:cNvSpPr>
            <a:spLocks noGrp="1"/>
          </p:cNvSpPr>
          <p:nvPr>
            <p:ph sz="half" idx="14"/>
          </p:nvPr>
        </p:nvSpPr>
        <p:spPr>
          <a:xfrm>
            <a:off x="4649150" y="1631157"/>
            <a:ext cx="4023361" cy="2997971"/>
          </a:xfrm>
          <a:prstGeom prst="rect">
            <a:avLst/>
          </a:prstGeom>
        </p:spPr>
        <p:txBody>
          <a:bodyPr/>
          <a:lstStyle>
            <a:lvl1pPr marL="257175" indent="-257175">
              <a:buClr>
                <a:srgbClr val="FF9900"/>
              </a:buClr>
              <a:buFont typeface="Wingdings" pitchFamily="2" charset="2"/>
              <a:buChar char="§"/>
              <a:defRPr sz="1800">
                <a:solidFill>
                  <a:schemeClr val="tx1">
                    <a:lumMod val="65000"/>
                    <a:lumOff val="35000"/>
                  </a:schemeClr>
                </a:solidFill>
              </a:defRPr>
            </a:lvl1pPr>
            <a:lvl2pPr marL="557213" indent="-214313">
              <a:buClr>
                <a:srgbClr val="FF9900"/>
              </a:buClr>
              <a:buFont typeface="Calibri" pitchFamily="34" charset="0"/>
              <a:buChar char="–"/>
              <a:defRPr sz="1500">
                <a:solidFill>
                  <a:schemeClr val="tx1">
                    <a:lumMod val="65000"/>
                    <a:lumOff val="35000"/>
                  </a:schemeClr>
                </a:solidFill>
              </a:defRPr>
            </a:lvl2pPr>
            <a:lvl3pPr marL="857250" indent="-171450">
              <a:buClr>
                <a:srgbClr val="FF9900"/>
              </a:buClr>
              <a:buFont typeface="Wingdings" pitchFamily="2" charset="2"/>
              <a:buChar char="§"/>
              <a:defRPr sz="1350">
                <a:solidFill>
                  <a:schemeClr val="tx1">
                    <a:lumMod val="65000"/>
                    <a:lumOff val="35000"/>
                  </a:schemeClr>
                </a:solidFill>
              </a:defRPr>
            </a:lvl3pPr>
            <a:lvl4pPr marL="1200150" indent="-171450">
              <a:buClr>
                <a:srgbClr val="FF9900"/>
              </a:buClr>
              <a:buFont typeface="Calibri" pitchFamily="34" charset="0"/>
              <a:buChar char="–"/>
              <a:defRPr sz="1200">
                <a:solidFill>
                  <a:schemeClr val="tx1">
                    <a:lumMod val="65000"/>
                    <a:lumOff val="35000"/>
                  </a:schemeClr>
                </a:solidFill>
              </a:defRPr>
            </a:lvl4pPr>
            <a:lvl5pPr marL="1585913" indent="-214313">
              <a:buClr>
                <a:srgbClr val="FF9900"/>
              </a:buClr>
              <a:buFont typeface="Calibri" pitchFamily="34" charset="0"/>
              <a:buChar char="»"/>
              <a:defRPr sz="1200">
                <a:solidFill>
                  <a:schemeClr val="tx1">
                    <a:lumMod val="65000"/>
                    <a:lumOff val="3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5"/>
          <p:cNvSpPr>
            <a:spLocks noGrp="1"/>
          </p:cNvSpPr>
          <p:nvPr>
            <p:ph type="body" sz="quarter" idx="15" hasCustomPrompt="1"/>
          </p:nvPr>
        </p:nvSpPr>
        <p:spPr>
          <a:xfrm>
            <a:off x="0" y="0"/>
            <a:ext cx="7863804" cy="1028700"/>
          </a:xfrm>
          <a:prstGeom prst="rect">
            <a:avLst/>
          </a:prstGeom>
          <a:solidFill>
            <a:schemeClr val="accent3">
              <a:lumMod val="75000"/>
            </a:schemeClr>
          </a:solidFill>
        </p:spPr>
        <p:txBody>
          <a:bodyPr lIns="411480" bIns="45720" anchor="b" anchorCtr="0">
            <a:noAutofit/>
          </a:bodyPr>
          <a:lstStyle>
            <a:lvl1pPr marL="0" indent="0">
              <a:buNone/>
              <a:defRPr sz="3300" baseline="0">
                <a:solidFill>
                  <a:schemeClr val="bg1"/>
                </a:solidFill>
              </a:defRPr>
            </a:lvl1pPr>
          </a:lstStyle>
          <a:p>
            <a:pPr lvl="0"/>
            <a:r>
              <a:rPr lang="en-US" dirty="0"/>
              <a:t>Slide title</a:t>
            </a:r>
          </a:p>
        </p:txBody>
      </p:sp>
      <p:sp>
        <p:nvSpPr>
          <p:cNvPr id="18" name="Rectangle 17"/>
          <p:cNvSpPr/>
          <p:nvPr userDrawn="1"/>
        </p:nvSpPr>
        <p:spPr>
          <a:xfrm>
            <a:off x="7954964" y="4835128"/>
            <a:ext cx="1189037" cy="308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9" name="Slide Number Placeholder 4"/>
          <p:cNvSpPr>
            <a:spLocks noGrp="1"/>
          </p:cNvSpPr>
          <p:nvPr>
            <p:ph type="sldNum" sz="quarter" idx="12"/>
          </p:nvPr>
        </p:nvSpPr>
        <p:spPr>
          <a:xfrm>
            <a:off x="7954964" y="4835129"/>
            <a:ext cx="1189037" cy="308372"/>
          </a:xfrm>
          <a:prstGeom prst="rect">
            <a:avLst/>
          </a:prstGeom>
          <a:noFill/>
        </p:spPr>
        <p:txBody>
          <a:bodyPr anchor="ctr"/>
          <a:lstStyle>
            <a:lvl1pPr algn="l">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Tree>
    <p:extLst>
      <p:ext uri="{BB962C8B-B14F-4D97-AF65-F5344CB8AC3E}">
        <p14:creationId xmlns:p14="http://schemas.microsoft.com/office/powerpoint/2010/main" val="3722849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Transition">
    <p:spTree>
      <p:nvGrpSpPr>
        <p:cNvPr id="1" name=""/>
        <p:cNvGrpSpPr/>
        <p:nvPr/>
      </p:nvGrpSpPr>
      <p:grpSpPr>
        <a:xfrm>
          <a:off x="0" y="0"/>
          <a:ext cx="0" cy="0"/>
          <a:chOff x="0" y="0"/>
          <a:chExt cx="0" cy="0"/>
        </a:xfrm>
      </p:grpSpPr>
      <p:sp>
        <p:nvSpPr>
          <p:cNvPr id="9" name="Rectangle 8"/>
          <p:cNvSpPr/>
          <p:nvPr userDrawn="1"/>
        </p:nvSpPr>
        <p:spPr>
          <a:xfrm>
            <a:off x="1" y="0"/>
            <a:ext cx="1189037"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0" name="Text Placeholder 19"/>
          <p:cNvSpPr>
            <a:spLocks noGrp="1"/>
          </p:cNvSpPr>
          <p:nvPr>
            <p:ph type="body" sz="quarter" idx="13" hasCustomPrompt="1"/>
          </p:nvPr>
        </p:nvSpPr>
        <p:spPr>
          <a:xfrm>
            <a:off x="1279525" y="3943335"/>
            <a:ext cx="7407230" cy="754372"/>
          </a:xfrm>
          <a:prstGeom prst="rect">
            <a:avLst/>
          </a:prstGeom>
        </p:spPr>
        <p:txBody>
          <a:bodyPr lIns="411480"/>
          <a:lstStyle>
            <a:lvl1pPr marL="0" indent="0">
              <a:buNone/>
              <a:defRPr sz="33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Chapter/Transition title</a:t>
            </a:r>
          </a:p>
        </p:txBody>
      </p:sp>
      <p:sp>
        <p:nvSpPr>
          <p:cNvPr id="2" name="Rectangle 1"/>
          <p:cNvSpPr/>
          <p:nvPr userDrawn="1"/>
        </p:nvSpPr>
        <p:spPr>
          <a:xfrm>
            <a:off x="1279526" y="-9510"/>
            <a:ext cx="7864475" cy="395284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382845" y="3874756"/>
            <a:ext cx="805912" cy="557213"/>
          </a:xfrm>
          <a:prstGeom prst="rect">
            <a:avLst/>
          </a:prstGeom>
        </p:spPr>
      </p:pic>
      <p:sp>
        <p:nvSpPr>
          <p:cNvPr id="11" name="Footer Placeholder 3"/>
          <p:cNvSpPr>
            <a:spLocks noGrp="1"/>
          </p:cNvSpPr>
          <p:nvPr>
            <p:ph type="ftr" sz="quarter" idx="11"/>
          </p:nvPr>
        </p:nvSpPr>
        <p:spPr>
          <a:xfrm>
            <a:off x="1645953" y="4835128"/>
            <a:ext cx="5669218" cy="308372"/>
          </a:xfrm>
          <a:prstGeom prst="rect">
            <a:avLst/>
          </a:prstGeom>
        </p:spPr>
        <p:txBody>
          <a:bodyPr anchor="ctr"/>
          <a:lstStyle>
            <a:lvl1pPr algn="ctr">
              <a:defRPr sz="1200">
                <a:solidFill>
                  <a:schemeClr val="tx1">
                    <a:lumMod val="65000"/>
                    <a:lumOff val="35000"/>
                  </a:schemeClr>
                </a:solidFill>
              </a:defRPr>
            </a:lvl1pPr>
          </a:lstStyle>
          <a:p>
            <a:pPr defTabSz="685800"/>
            <a:r>
              <a:rPr lang="en-US">
                <a:solidFill>
                  <a:prstClr val="black">
                    <a:lumMod val="65000"/>
                    <a:lumOff val="35000"/>
                  </a:prstClr>
                </a:solidFill>
              </a:rPr>
              <a:t>Footer</a:t>
            </a:r>
            <a:endParaRPr lang="en-US" dirty="0">
              <a:solidFill>
                <a:prstClr val="black">
                  <a:lumMod val="65000"/>
                  <a:lumOff val="35000"/>
                </a:prstClr>
              </a:solidFill>
            </a:endParaRPr>
          </a:p>
        </p:txBody>
      </p:sp>
      <p:sp>
        <p:nvSpPr>
          <p:cNvPr id="12" name="Slide Number Placeholder 4"/>
          <p:cNvSpPr>
            <a:spLocks noGrp="1"/>
          </p:cNvSpPr>
          <p:nvPr>
            <p:ph type="sldNum" sz="quarter" idx="12"/>
          </p:nvPr>
        </p:nvSpPr>
        <p:spPr>
          <a:xfrm>
            <a:off x="1" y="4835129"/>
            <a:ext cx="1188757" cy="308372"/>
          </a:xfrm>
          <a:prstGeom prst="rect">
            <a:avLst/>
          </a:prstGeom>
          <a:solidFill>
            <a:schemeClr val="accent1">
              <a:lumMod val="50000"/>
            </a:schemeClr>
          </a:solidFill>
        </p:spPr>
        <p:txBody>
          <a:bodyPr anchor="ctr"/>
          <a:lstStyle>
            <a:lvl1pPr algn="r">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
        <p:nvSpPr>
          <p:cNvPr id="13" name="Date Placeholder 2"/>
          <p:cNvSpPr>
            <a:spLocks noGrp="1"/>
          </p:cNvSpPr>
          <p:nvPr>
            <p:ph type="dt" sz="half" idx="10"/>
          </p:nvPr>
        </p:nvSpPr>
        <p:spPr>
          <a:xfrm>
            <a:off x="7589436" y="4835128"/>
            <a:ext cx="1554514" cy="308372"/>
          </a:xfrm>
          <a:prstGeom prst="rect">
            <a:avLst/>
          </a:prstGeom>
        </p:spPr>
        <p:txBody>
          <a:bodyPr lIns="91440" rIns="411480" anchor="ctr"/>
          <a:lstStyle>
            <a:lvl1pPr>
              <a:defRPr sz="1200" b="0">
                <a:solidFill>
                  <a:schemeClr val="tx1">
                    <a:lumMod val="65000"/>
                    <a:lumOff val="35000"/>
                  </a:schemeClr>
                </a:solidFill>
              </a:defRPr>
            </a:lvl1pPr>
          </a:lstStyle>
          <a:p>
            <a:pPr defTabSz="685800"/>
            <a:fld id="{827363F6-950C-458E-A3A3-513AA5178441}" type="datetime1">
              <a:rPr lang="en-US" smtClean="0">
                <a:solidFill>
                  <a:prstClr val="black">
                    <a:lumMod val="65000"/>
                    <a:lumOff val="35000"/>
                  </a:prstClr>
                </a:solidFill>
              </a:rPr>
              <a:pPr defTabSz="685800"/>
              <a:t>7/20/2017</a:t>
            </a:fld>
            <a:endParaRPr lang="en-US" dirty="0">
              <a:solidFill>
                <a:prstClr val="black">
                  <a:lumMod val="65000"/>
                  <a:lumOff val="35000"/>
                </a:prstClr>
              </a:solidFill>
            </a:endParaRPr>
          </a:p>
        </p:txBody>
      </p:sp>
    </p:spTree>
    <p:extLst>
      <p:ext uri="{BB962C8B-B14F-4D97-AF65-F5344CB8AC3E}">
        <p14:creationId xmlns:p14="http://schemas.microsoft.com/office/powerpoint/2010/main" val="2902629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Transition w/Footer">
    <p:spTree>
      <p:nvGrpSpPr>
        <p:cNvPr id="1" name=""/>
        <p:cNvGrpSpPr/>
        <p:nvPr/>
      </p:nvGrpSpPr>
      <p:grpSpPr>
        <a:xfrm>
          <a:off x="0" y="0"/>
          <a:ext cx="0" cy="0"/>
          <a:chOff x="0" y="0"/>
          <a:chExt cx="0" cy="0"/>
        </a:xfrm>
      </p:grpSpPr>
      <p:sp>
        <p:nvSpPr>
          <p:cNvPr id="9" name="Rectangle 8"/>
          <p:cNvSpPr/>
          <p:nvPr userDrawn="1"/>
        </p:nvSpPr>
        <p:spPr>
          <a:xfrm>
            <a:off x="1" y="0"/>
            <a:ext cx="1189037"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0" name="Text Placeholder 19"/>
          <p:cNvSpPr>
            <a:spLocks noGrp="1"/>
          </p:cNvSpPr>
          <p:nvPr>
            <p:ph type="body" sz="quarter" idx="13" hasCustomPrompt="1"/>
          </p:nvPr>
        </p:nvSpPr>
        <p:spPr>
          <a:xfrm>
            <a:off x="1279525" y="3943335"/>
            <a:ext cx="7407230" cy="754372"/>
          </a:xfrm>
          <a:prstGeom prst="rect">
            <a:avLst/>
          </a:prstGeom>
        </p:spPr>
        <p:txBody>
          <a:bodyPr lIns="411480"/>
          <a:lstStyle>
            <a:lvl1pPr marL="0" indent="0">
              <a:buNone/>
              <a:defRPr sz="33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Chapter/Transition title</a:t>
            </a:r>
          </a:p>
        </p:txBody>
      </p:sp>
      <p:sp>
        <p:nvSpPr>
          <p:cNvPr id="2" name="Rectangle 1"/>
          <p:cNvSpPr/>
          <p:nvPr userDrawn="1"/>
        </p:nvSpPr>
        <p:spPr>
          <a:xfrm>
            <a:off x="1279526" y="-9510"/>
            <a:ext cx="7864475" cy="395284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382845" y="3874756"/>
            <a:ext cx="805912" cy="557213"/>
          </a:xfrm>
          <a:prstGeom prst="rect">
            <a:avLst/>
          </a:prstGeom>
        </p:spPr>
      </p:pic>
      <p:sp>
        <p:nvSpPr>
          <p:cNvPr id="6" name="Rectangle 5"/>
          <p:cNvSpPr/>
          <p:nvPr userDrawn="1"/>
        </p:nvSpPr>
        <p:spPr>
          <a:xfrm>
            <a:off x="1279476" y="4835128"/>
            <a:ext cx="7864475" cy="3083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7" name="Footer Placeholder 3"/>
          <p:cNvSpPr>
            <a:spLocks noGrp="1"/>
          </p:cNvSpPr>
          <p:nvPr>
            <p:ph type="ftr" sz="quarter" idx="11"/>
          </p:nvPr>
        </p:nvSpPr>
        <p:spPr>
          <a:xfrm>
            <a:off x="1645953" y="4835128"/>
            <a:ext cx="5669218" cy="308372"/>
          </a:xfrm>
          <a:prstGeom prst="rect">
            <a:avLst/>
          </a:prstGeom>
        </p:spPr>
        <p:txBody>
          <a:bodyPr anchor="ctr"/>
          <a:lstStyle>
            <a:lvl1pPr algn="ctr">
              <a:defRPr sz="1200">
                <a:solidFill>
                  <a:schemeClr val="bg1"/>
                </a:solidFill>
              </a:defRPr>
            </a:lvl1pPr>
          </a:lstStyle>
          <a:p>
            <a:pPr defTabSz="685800"/>
            <a:r>
              <a:rPr lang="en-US">
                <a:solidFill>
                  <a:prstClr val="white"/>
                </a:solidFill>
              </a:rPr>
              <a:t>Footer</a:t>
            </a:r>
            <a:endParaRPr lang="en-US" dirty="0">
              <a:solidFill>
                <a:prstClr val="white"/>
              </a:solidFill>
            </a:endParaRPr>
          </a:p>
        </p:txBody>
      </p:sp>
      <p:sp>
        <p:nvSpPr>
          <p:cNvPr id="8" name="Slide Number Placeholder 4"/>
          <p:cNvSpPr>
            <a:spLocks noGrp="1"/>
          </p:cNvSpPr>
          <p:nvPr>
            <p:ph type="sldNum" sz="quarter" idx="12"/>
          </p:nvPr>
        </p:nvSpPr>
        <p:spPr>
          <a:xfrm>
            <a:off x="1" y="4835129"/>
            <a:ext cx="1188757" cy="308372"/>
          </a:xfrm>
          <a:prstGeom prst="rect">
            <a:avLst/>
          </a:prstGeom>
          <a:solidFill>
            <a:schemeClr val="accent1">
              <a:lumMod val="50000"/>
            </a:schemeClr>
          </a:solidFill>
        </p:spPr>
        <p:txBody>
          <a:bodyPr anchor="ctr"/>
          <a:lstStyle>
            <a:lvl1pPr algn="r">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
        <p:nvSpPr>
          <p:cNvPr id="11" name="Date Placeholder 2"/>
          <p:cNvSpPr>
            <a:spLocks noGrp="1"/>
          </p:cNvSpPr>
          <p:nvPr>
            <p:ph type="dt" sz="half" idx="10"/>
          </p:nvPr>
        </p:nvSpPr>
        <p:spPr>
          <a:xfrm>
            <a:off x="7589436" y="4835128"/>
            <a:ext cx="1554514" cy="308372"/>
          </a:xfrm>
          <a:prstGeom prst="rect">
            <a:avLst/>
          </a:prstGeom>
        </p:spPr>
        <p:txBody>
          <a:bodyPr lIns="91440" rIns="411480" anchor="ctr"/>
          <a:lstStyle>
            <a:lvl1pPr>
              <a:defRPr sz="1200" b="0">
                <a:solidFill>
                  <a:schemeClr val="bg1"/>
                </a:solidFill>
              </a:defRPr>
            </a:lvl1pPr>
          </a:lstStyle>
          <a:p>
            <a:pPr defTabSz="685800"/>
            <a:fld id="{DA95D636-2682-4D2A-9DAA-2A30284BDBBA}" type="datetime1">
              <a:rPr lang="en-US" smtClean="0">
                <a:solidFill>
                  <a:prstClr val="white"/>
                </a:solidFill>
              </a:rPr>
              <a:pPr defTabSz="685800"/>
              <a:t>7/20/2017</a:t>
            </a:fld>
            <a:endParaRPr lang="en-US" dirty="0">
              <a:solidFill>
                <a:prstClr val="white"/>
              </a:solidFill>
            </a:endParaRPr>
          </a:p>
        </p:txBody>
      </p:sp>
    </p:spTree>
    <p:extLst>
      <p:ext uri="{BB962C8B-B14F-4D97-AF65-F5344CB8AC3E}">
        <p14:creationId xmlns:p14="http://schemas.microsoft.com/office/powerpoint/2010/main" val="4093776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9" name="Rectangle 8"/>
          <p:cNvSpPr/>
          <p:nvPr userDrawn="1"/>
        </p:nvSpPr>
        <p:spPr>
          <a:xfrm>
            <a:off x="7954964" y="0"/>
            <a:ext cx="1189037"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3" name="Title 1"/>
          <p:cNvSpPr txBox="1">
            <a:spLocks/>
          </p:cNvSpPr>
          <p:nvPr userDrawn="1"/>
        </p:nvSpPr>
        <p:spPr>
          <a:xfrm>
            <a:off x="1" y="0"/>
            <a:ext cx="7864475" cy="1028700"/>
          </a:xfrm>
          <a:prstGeom prst="rect">
            <a:avLst/>
          </a:prstGeom>
          <a:solidFill>
            <a:schemeClr val="accent3">
              <a:lumMod val="75000"/>
            </a:schemeClr>
          </a:solidFill>
        </p:spPr>
        <p:txBody>
          <a:bodyPr lIns="308610" anchor="b"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dirty="0">
                <a:solidFill>
                  <a:prstClr val="white"/>
                </a:solidFill>
              </a:rPr>
              <a:t>Questions?</a:t>
            </a:r>
          </a:p>
        </p:txBody>
      </p:sp>
      <p:pic>
        <p:nvPicPr>
          <p:cNvPr id="12" name="Picture 11" descr="j043953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1085850"/>
            <a:ext cx="7864475" cy="40576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954964" y="4835129"/>
            <a:ext cx="1189037" cy="308372"/>
          </a:xfrm>
          <a:prstGeom prst="rect">
            <a:avLst/>
          </a:prstGeom>
          <a:solidFill>
            <a:schemeClr val="accent1">
              <a:lumMod val="50000"/>
            </a:schemeClr>
          </a:solidFill>
        </p:spPr>
        <p:txBody>
          <a:bodyPr anchor="ctr"/>
          <a:lstStyle>
            <a:lvl1pPr algn="l">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7296" t="17011" r="21720" b="22164"/>
          <a:stretch/>
        </p:blipFill>
        <p:spPr>
          <a:xfrm>
            <a:off x="8046682" y="377214"/>
            <a:ext cx="805912" cy="557213"/>
          </a:xfrm>
          <a:prstGeom prst="rect">
            <a:avLst/>
          </a:prstGeom>
        </p:spPr>
      </p:pic>
      <p:sp>
        <p:nvSpPr>
          <p:cNvPr id="7" name="Date Placeholder 2"/>
          <p:cNvSpPr>
            <a:spLocks noGrp="1"/>
          </p:cNvSpPr>
          <p:nvPr>
            <p:ph type="dt" sz="half" idx="10"/>
          </p:nvPr>
        </p:nvSpPr>
        <p:spPr>
          <a:xfrm>
            <a:off x="-50" y="4834865"/>
            <a:ext cx="1554514" cy="308372"/>
          </a:xfrm>
          <a:prstGeom prst="rect">
            <a:avLst/>
          </a:prstGeom>
        </p:spPr>
        <p:txBody>
          <a:bodyPr lIns="411480" anchor="ctr"/>
          <a:lstStyle>
            <a:lvl1pPr>
              <a:defRPr sz="1200" b="1">
                <a:solidFill>
                  <a:schemeClr val="bg1"/>
                </a:solidFill>
              </a:defRPr>
            </a:lvl1pPr>
          </a:lstStyle>
          <a:p>
            <a:pPr defTabSz="685800"/>
            <a:fld id="{F87C9B6E-AF76-4106-A7E1-97DC24B4C5B6}" type="datetime1">
              <a:rPr lang="en-US" smtClean="0">
                <a:solidFill>
                  <a:prstClr val="white"/>
                </a:solidFill>
              </a:rPr>
              <a:pPr defTabSz="685800"/>
              <a:t>7/20/2017</a:t>
            </a:fld>
            <a:endParaRPr lang="en-US" dirty="0">
              <a:solidFill>
                <a:prstClr val="white"/>
              </a:solidFill>
            </a:endParaRPr>
          </a:p>
        </p:txBody>
      </p:sp>
      <p:sp>
        <p:nvSpPr>
          <p:cNvPr id="8" name="Footer Placeholder 3"/>
          <p:cNvSpPr>
            <a:spLocks noGrp="1"/>
          </p:cNvSpPr>
          <p:nvPr>
            <p:ph type="ftr" sz="quarter" idx="11"/>
          </p:nvPr>
        </p:nvSpPr>
        <p:spPr>
          <a:xfrm>
            <a:off x="1554463" y="4834865"/>
            <a:ext cx="6400450" cy="308372"/>
          </a:xfrm>
          <a:prstGeom prst="rect">
            <a:avLst/>
          </a:prstGeom>
        </p:spPr>
        <p:txBody>
          <a:bodyPr anchor="ctr"/>
          <a:lstStyle>
            <a:lvl1pPr algn="ctr">
              <a:defRPr sz="1200" b="1">
                <a:solidFill>
                  <a:schemeClr val="bg1"/>
                </a:solidFill>
              </a:defRPr>
            </a:lvl1pPr>
          </a:lstStyle>
          <a:p>
            <a:pPr defTabSz="685800"/>
            <a:r>
              <a:rPr lang="en-US">
                <a:solidFill>
                  <a:prstClr val="white"/>
                </a:solidFill>
              </a:rPr>
              <a:t>Footer</a:t>
            </a:r>
            <a:endParaRPr lang="en-US" dirty="0">
              <a:solidFill>
                <a:prstClr val="white"/>
              </a:solidFill>
            </a:endParaRPr>
          </a:p>
        </p:txBody>
      </p:sp>
    </p:spTree>
    <p:extLst>
      <p:ext uri="{BB962C8B-B14F-4D97-AF65-F5344CB8AC3E}">
        <p14:creationId xmlns:p14="http://schemas.microsoft.com/office/powerpoint/2010/main" val="292824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CF1A64BB-8661-4B37-8925-990257B35B03}" type="datetimeFigureOut">
              <a:rPr lang="en-US"/>
              <a:pPr>
                <a:defRPr/>
              </a:pPr>
              <a:t>7/20/2017</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B2C7E868-75F0-4497-8AD4-C3C093582798}" type="slidenum">
              <a:rPr lang="en-US" altLang="en-US"/>
              <a:pPr/>
              <a:t>‹#›</a:t>
            </a:fld>
            <a:endParaRPr lang="en-US" altLang="en-US"/>
          </a:p>
        </p:txBody>
      </p:sp>
    </p:spTree>
    <p:extLst>
      <p:ext uri="{BB962C8B-B14F-4D97-AF65-F5344CB8AC3E}">
        <p14:creationId xmlns:p14="http://schemas.microsoft.com/office/powerpoint/2010/main" val="4019585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 Slide w/Footer">
    <p:spTree>
      <p:nvGrpSpPr>
        <p:cNvPr id="1" name=""/>
        <p:cNvGrpSpPr/>
        <p:nvPr/>
      </p:nvGrpSpPr>
      <p:grpSpPr>
        <a:xfrm>
          <a:off x="0" y="0"/>
          <a:ext cx="0" cy="0"/>
          <a:chOff x="0" y="0"/>
          <a:chExt cx="0" cy="0"/>
        </a:xfrm>
      </p:grpSpPr>
      <p:sp>
        <p:nvSpPr>
          <p:cNvPr id="9" name="Rectangle 8"/>
          <p:cNvSpPr/>
          <p:nvPr userDrawn="1"/>
        </p:nvSpPr>
        <p:spPr>
          <a:xfrm>
            <a:off x="7954964" y="0"/>
            <a:ext cx="1189037"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6" name="Rectangle 5"/>
          <p:cNvSpPr/>
          <p:nvPr userDrawn="1"/>
        </p:nvSpPr>
        <p:spPr>
          <a:xfrm>
            <a:off x="1" y="4835128"/>
            <a:ext cx="7864475" cy="3083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3" name="Date Placeholder 2"/>
          <p:cNvSpPr>
            <a:spLocks noGrp="1"/>
          </p:cNvSpPr>
          <p:nvPr>
            <p:ph type="dt" sz="half" idx="10"/>
          </p:nvPr>
        </p:nvSpPr>
        <p:spPr>
          <a:xfrm>
            <a:off x="0" y="4835128"/>
            <a:ext cx="1554514" cy="308372"/>
          </a:xfrm>
          <a:prstGeom prst="rect">
            <a:avLst/>
          </a:prstGeom>
        </p:spPr>
        <p:txBody>
          <a:bodyPr lIns="411480" anchor="ctr"/>
          <a:lstStyle>
            <a:lvl1pPr>
              <a:defRPr sz="1200" b="0">
                <a:solidFill>
                  <a:schemeClr val="bg1"/>
                </a:solidFill>
              </a:defRPr>
            </a:lvl1pPr>
          </a:lstStyle>
          <a:p>
            <a:pPr defTabSz="685800"/>
            <a:fld id="{CB73DE36-1AD7-4F05-AE6F-1D11A5E41411}" type="datetime1">
              <a:rPr lang="en-US" smtClean="0">
                <a:solidFill>
                  <a:prstClr val="white"/>
                </a:solidFill>
              </a:rPr>
              <a:pPr defTabSz="685800"/>
              <a:t>7/20/2017</a:t>
            </a:fld>
            <a:endParaRPr lang="en-US" dirty="0">
              <a:solidFill>
                <a:prstClr val="white"/>
              </a:solidFill>
            </a:endParaRPr>
          </a:p>
        </p:txBody>
      </p:sp>
      <p:sp>
        <p:nvSpPr>
          <p:cNvPr id="4" name="Footer Placeholder 3"/>
          <p:cNvSpPr>
            <a:spLocks noGrp="1"/>
          </p:cNvSpPr>
          <p:nvPr>
            <p:ph type="ftr" sz="quarter" idx="11"/>
          </p:nvPr>
        </p:nvSpPr>
        <p:spPr>
          <a:xfrm>
            <a:off x="1554514" y="4835128"/>
            <a:ext cx="5943535" cy="308372"/>
          </a:xfrm>
          <a:prstGeom prst="rect">
            <a:avLst/>
          </a:prstGeom>
        </p:spPr>
        <p:txBody>
          <a:bodyPr anchor="ctr"/>
          <a:lstStyle>
            <a:lvl1pPr algn="ctr">
              <a:defRPr sz="1200">
                <a:solidFill>
                  <a:schemeClr val="bg1"/>
                </a:solidFill>
              </a:defRPr>
            </a:lvl1pPr>
          </a:lstStyle>
          <a:p>
            <a:pPr defTabSz="685800"/>
            <a:r>
              <a:rPr lang="en-US">
                <a:solidFill>
                  <a:prstClr val="white"/>
                </a:solidFill>
              </a:rPr>
              <a:t>Footer</a:t>
            </a:r>
            <a:endParaRPr lang="en-US" dirty="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8046682" y="377214"/>
            <a:ext cx="805912" cy="557213"/>
          </a:xfrm>
          <a:prstGeom prst="rect">
            <a:avLst/>
          </a:prstGeom>
        </p:spPr>
      </p:pic>
      <p:sp>
        <p:nvSpPr>
          <p:cNvPr id="13" name="Title 1"/>
          <p:cNvSpPr txBox="1">
            <a:spLocks/>
          </p:cNvSpPr>
          <p:nvPr userDrawn="1"/>
        </p:nvSpPr>
        <p:spPr>
          <a:xfrm>
            <a:off x="1" y="0"/>
            <a:ext cx="7864475" cy="1028700"/>
          </a:xfrm>
          <a:prstGeom prst="rect">
            <a:avLst/>
          </a:prstGeom>
          <a:solidFill>
            <a:schemeClr val="accent3">
              <a:lumMod val="75000"/>
            </a:schemeClr>
          </a:solidFill>
        </p:spPr>
        <p:txBody>
          <a:bodyPr lIns="308610" anchor="b"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dirty="0">
                <a:solidFill>
                  <a:prstClr val="white"/>
                </a:solidFill>
              </a:rPr>
              <a:t>Questions?</a:t>
            </a:r>
          </a:p>
        </p:txBody>
      </p:sp>
      <p:pic>
        <p:nvPicPr>
          <p:cNvPr id="11" name="Picture 10" descr="j0439536"/>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076" r="4616" b="1400"/>
          <a:stretch/>
        </p:blipFill>
        <p:spPr bwMode="auto">
          <a:xfrm>
            <a:off x="0" y="1085850"/>
            <a:ext cx="7848600" cy="366117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954964" y="4835129"/>
            <a:ext cx="1189037" cy="308372"/>
          </a:xfrm>
          <a:prstGeom prst="rect">
            <a:avLst/>
          </a:prstGeom>
          <a:solidFill>
            <a:schemeClr val="accent1">
              <a:lumMod val="50000"/>
            </a:schemeClr>
          </a:solidFill>
        </p:spPr>
        <p:txBody>
          <a:bodyPr anchor="ctr"/>
          <a:lstStyle>
            <a:lvl1pPr algn="l">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Tree>
    <p:extLst>
      <p:ext uri="{BB962C8B-B14F-4D97-AF65-F5344CB8AC3E}">
        <p14:creationId xmlns:p14="http://schemas.microsoft.com/office/powerpoint/2010/main" val="675151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9" name="Rectangle 8"/>
          <p:cNvSpPr/>
          <p:nvPr userDrawn="1"/>
        </p:nvSpPr>
        <p:spPr>
          <a:xfrm>
            <a:off x="1" y="0"/>
            <a:ext cx="1189037" cy="305180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382845" y="2297433"/>
            <a:ext cx="805912" cy="557213"/>
          </a:xfrm>
          <a:prstGeom prst="rect">
            <a:avLst/>
          </a:prstGeom>
        </p:spPr>
      </p:pic>
      <p:sp>
        <p:nvSpPr>
          <p:cNvPr id="6" name="Text Placeholder 19"/>
          <p:cNvSpPr>
            <a:spLocks noGrp="1"/>
          </p:cNvSpPr>
          <p:nvPr>
            <p:ph type="body" sz="quarter" idx="13" hasCustomPrompt="1"/>
          </p:nvPr>
        </p:nvSpPr>
        <p:spPr>
          <a:xfrm>
            <a:off x="1279476" y="0"/>
            <a:ext cx="7864475" cy="3051806"/>
          </a:xfrm>
          <a:prstGeom prst="rect">
            <a:avLst/>
          </a:prstGeom>
          <a:solidFill>
            <a:schemeClr val="accent3">
              <a:lumMod val="75000"/>
            </a:schemeClr>
          </a:solidFill>
        </p:spPr>
        <p:txBody>
          <a:bodyPr lIns="411480" bIns="182880" anchor="b" anchorCtr="0">
            <a:normAutofit/>
          </a:bodyPr>
          <a:lstStyle>
            <a:lvl1pPr marL="0" indent="0">
              <a:buNone/>
              <a:defRPr sz="3000" i="0" baseline="0">
                <a:solidFill>
                  <a:schemeClr val="bg1"/>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Presenter Name</a:t>
            </a:r>
          </a:p>
        </p:txBody>
      </p:sp>
      <p:sp>
        <p:nvSpPr>
          <p:cNvPr id="7" name="Text Placeholder 19"/>
          <p:cNvSpPr>
            <a:spLocks noGrp="1"/>
          </p:cNvSpPr>
          <p:nvPr>
            <p:ph type="body" sz="quarter" idx="14" hasCustomPrompt="1"/>
          </p:nvPr>
        </p:nvSpPr>
        <p:spPr>
          <a:xfrm>
            <a:off x="1279476" y="3121093"/>
            <a:ext cx="7864475" cy="342188"/>
          </a:xfrm>
          <a:prstGeom prst="rect">
            <a:avLst/>
          </a:prstGeom>
        </p:spPr>
        <p:txBody>
          <a:bodyPr lIns="411480"/>
          <a:lstStyle>
            <a:lvl1pPr marL="0" indent="0">
              <a:buNone/>
              <a:defRPr sz="1800" b="1"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Title Here</a:t>
            </a:r>
          </a:p>
        </p:txBody>
      </p:sp>
      <p:sp>
        <p:nvSpPr>
          <p:cNvPr id="8" name="Text Placeholder 19"/>
          <p:cNvSpPr>
            <a:spLocks noGrp="1"/>
          </p:cNvSpPr>
          <p:nvPr>
            <p:ph type="body" sz="quarter" idx="15" hasCustomPrompt="1"/>
          </p:nvPr>
        </p:nvSpPr>
        <p:spPr>
          <a:xfrm>
            <a:off x="1279526" y="3463280"/>
            <a:ext cx="7864425" cy="342188"/>
          </a:xfrm>
          <a:prstGeom prst="rect">
            <a:avLst/>
          </a:prstGeom>
        </p:spPr>
        <p:txBody>
          <a:bodyPr lIns="411480"/>
          <a:lstStyle>
            <a:lvl1pPr marL="0" indent="0">
              <a:buNone/>
              <a:defRPr sz="1800" b="1"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Program Here</a:t>
            </a:r>
          </a:p>
        </p:txBody>
      </p:sp>
      <p:sp>
        <p:nvSpPr>
          <p:cNvPr id="11" name="Text Placeholder 19"/>
          <p:cNvSpPr>
            <a:spLocks noGrp="1"/>
          </p:cNvSpPr>
          <p:nvPr>
            <p:ph type="body" sz="quarter" idx="16" hasCustomPrompt="1"/>
          </p:nvPr>
        </p:nvSpPr>
        <p:spPr>
          <a:xfrm>
            <a:off x="1279526" y="4013332"/>
            <a:ext cx="7864425" cy="342188"/>
          </a:xfrm>
          <a:prstGeom prst="rect">
            <a:avLst/>
          </a:prstGeom>
        </p:spPr>
        <p:txBody>
          <a:bodyPr lIns="411480"/>
          <a:lstStyle>
            <a:lvl1pPr marL="0" indent="0">
              <a:buNone/>
              <a:defRPr sz="18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Phone Here</a:t>
            </a:r>
          </a:p>
        </p:txBody>
      </p:sp>
      <p:sp>
        <p:nvSpPr>
          <p:cNvPr id="12" name="Text Placeholder 19"/>
          <p:cNvSpPr>
            <a:spLocks noGrp="1"/>
          </p:cNvSpPr>
          <p:nvPr>
            <p:ph type="body" sz="quarter" idx="17" hasCustomPrompt="1"/>
          </p:nvPr>
        </p:nvSpPr>
        <p:spPr>
          <a:xfrm>
            <a:off x="1279576" y="4355519"/>
            <a:ext cx="7864375" cy="342188"/>
          </a:xfrm>
          <a:prstGeom prst="rect">
            <a:avLst/>
          </a:prstGeom>
        </p:spPr>
        <p:txBody>
          <a:bodyPr lIns="411480"/>
          <a:lstStyle>
            <a:lvl1pPr marL="0" indent="0">
              <a:buNone/>
              <a:defRPr sz="18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Email Here</a:t>
            </a:r>
          </a:p>
        </p:txBody>
      </p:sp>
      <p:sp>
        <p:nvSpPr>
          <p:cNvPr id="17" name="Date Placeholder 2"/>
          <p:cNvSpPr>
            <a:spLocks noGrp="1"/>
          </p:cNvSpPr>
          <p:nvPr>
            <p:ph type="dt" sz="half" idx="10"/>
          </p:nvPr>
        </p:nvSpPr>
        <p:spPr>
          <a:xfrm>
            <a:off x="7589436" y="4835128"/>
            <a:ext cx="1554514" cy="308372"/>
          </a:xfrm>
          <a:prstGeom prst="rect">
            <a:avLst/>
          </a:prstGeom>
        </p:spPr>
        <p:txBody>
          <a:bodyPr lIns="91440" rIns="411480" anchor="ctr"/>
          <a:lstStyle>
            <a:lvl1pPr>
              <a:defRPr sz="1200" b="0">
                <a:solidFill>
                  <a:schemeClr val="tx1">
                    <a:lumMod val="65000"/>
                    <a:lumOff val="35000"/>
                  </a:schemeClr>
                </a:solidFill>
              </a:defRPr>
            </a:lvl1pPr>
          </a:lstStyle>
          <a:p>
            <a:pPr defTabSz="685800"/>
            <a:fld id="{9AF2BFA4-D01A-496B-BD48-3C29825491AA}" type="datetime1">
              <a:rPr lang="en-US" smtClean="0">
                <a:solidFill>
                  <a:prstClr val="black">
                    <a:lumMod val="65000"/>
                    <a:lumOff val="35000"/>
                  </a:prstClr>
                </a:solidFill>
              </a:rPr>
              <a:pPr defTabSz="685800"/>
              <a:t>7/20/2017</a:t>
            </a:fld>
            <a:endParaRPr lang="en-US" dirty="0">
              <a:solidFill>
                <a:prstClr val="black">
                  <a:lumMod val="65000"/>
                  <a:lumOff val="35000"/>
                </a:prstClr>
              </a:solidFill>
            </a:endParaRPr>
          </a:p>
        </p:txBody>
      </p:sp>
      <p:sp>
        <p:nvSpPr>
          <p:cNvPr id="18" name="Footer Placeholder 3"/>
          <p:cNvSpPr>
            <a:spLocks noGrp="1"/>
          </p:cNvSpPr>
          <p:nvPr>
            <p:ph type="ftr" sz="quarter" idx="11"/>
          </p:nvPr>
        </p:nvSpPr>
        <p:spPr>
          <a:xfrm>
            <a:off x="1645953" y="4835128"/>
            <a:ext cx="5669218" cy="308372"/>
          </a:xfrm>
          <a:prstGeom prst="rect">
            <a:avLst/>
          </a:prstGeom>
        </p:spPr>
        <p:txBody>
          <a:bodyPr anchor="ctr"/>
          <a:lstStyle>
            <a:lvl1pPr algn="ctr">
              <a:defRPr sz="1200">
                <a:solidFill>
                  <a:schemeClr val="tx1">
                    <a:lumMod val="65000"/>
                    <a:lumOff val="35000"/>
                  </a:schemeClr>
                </a:solidFill>
              </a:defRPr>
            </a:lvl1pPr>
          </a:lstStyle>
          <a:p>
            <a:pPr defTabSz="685800"/>
            <a:r>
              <a:rPr lang="en-US">
                <a:solidFill>
                  <a:prstClr val="black">
                    <a:lumMod val="65000"/>
                    <a:lumOff val="35000"/>
                  </a:prstClr>
                </a:solidFill>
              </a:rPr>
              <a:t>Footer</a:t>
            </a:r>
            <a:endParaRPr lang="en-US" dirty="0">
              <a:solidFill>
                <a:prstClr val="black">
                  <a:lumMod val="65000"/>
                  <a:lumOff val="35000"/>
                </a:prstClr>
              </a:solidFill>
            </a:endParaRPr>
          </a:p>
        </p:txBody>
      </p:sp>
      <p:sp>
        <p:nvSpPr>
          <p:cNvPr id="19" name="Slide Number Placeholder 4"/>
          <p:cNvSpPr>
            <a:spLocks noGrp="1"/>
          </p:cNvSpPr>
          <p:nvPr>
            <p:ph type="sldNum" sz="quarter" idx="12"/>
          </p:nvPr>
        </p:nvSpPr>
        <p:spPr>
          <a:xfrm>
            <a:off x="1" y="4835129"/>
            <a:ext cx="1188757" cy="308372"/>
          </a:xfrm>
          <a:prstGeom prst="rect">
            <a:avLst/>
          </a:prstGeom>
          <a:noFill/>
        </p:spPr>
        <p:txBody>
          <a:bodyPr anchor="ctr"/>
          <a:lstStyle>
            <a:lvl1pPr algn="r">
              <a:defRPr sz="1200" b="1">
                <a:solidFill>
                  <a:schemeClr val="tx1">
                    <a:lumMod val="65000"/>
                    <a:lumOff val="35000"/>
                  </a:schemeClr>
                </a:solidFill>
              </a:defRPr>
            </a:lvl1pPr>
          </a:lstStyle>
          <a:p>
            <a:pPr defTabSz="685800"/>
            <a:fld id="{177B9B30-2B5D-4CF0-AD2C-F3A38D31E139}" type="slidenum">
              <a:rPr lang="en-US" smtClean="0">
                <a:solidFill>
                  <a:prstClr val="black">
                    <a:lumMod val="65000"/>
                    <a:lumOff val="35000"/>
                  </a:prstClr>
                </a:solidFill>
              </a:rPr>
              <a:pPr defTabSz="685800"/>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98686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Info w/Footer">
    <p:spTree>
      <p:nvGrpSpPr>
        <p:cNvPr id="1" name=""/>
        <p:cNvGrpSpPr/>
        <p:nvPr/>
      </p:nvGrpSpPr>
      <p:grpSpPr>
        <a:xfrm>
          <a:off x="0" y="0"/>
          <a:ext cx="0" cy="0"/>
          <a:chOff x="0" y="0"/>
          <a:chExt cx="0" cy="0"/>
        </a:xfrm>
      </p:grpSpPr>
      <p:sp>
        <p:nvSpPr>
          <p:cNvPr id="9" name="Rectangle 8"/>
          <p:cNvSpPr/>
          <p:nvPr userDrawn="1"/>
        </p:nvSpPr>
        <p:spPr>
          <a:xfrm>
            <a:off x="1" y="0"/>
            <a:ext cx="1189037"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382845" y="2297433"/>
            <a:ext cx="805912" cy="557213"/>
          </a:xfrm>
          <a:prstGeom prst="rect">
            <a:avLst/>
          </a:prstGeom>
        </p:spPr>
      </p:pic>
      <p:sp>
        <p:nvSpPr>
          <p:cNvPr id="6" name="Text Placeholder 19"/>
          <p:cNvSpPr>
            <a:spLocks noGrp="1"/>
          </p:cNvSpPr>
          <p:nvPr>
            <p:ph type="body" sz="quarter" idx="13" hasCustomPrompt="1"/>
          </p:nvPr>
        </p:nvSpPr>
        <p:spPr>
          <a:xfrm>
            <a:off x="1279476" y="0"/>
            <a:ext cx="7864475" cy="3051806"/>
          </a:xfrm>
          <a:prstGeom prst="rect">
            <a:avLst/>
          </a:prstGeom>
          <a:solidFill>
            <a:schemeClr val="accent3">
              <a:lumMod val="75000"/>
            </a:schemeClr>
          </a:solidFill>
        </p:spPr>
        <p:txBody>
          <a:bodyPr lIns="411480" bIns="182880" anchor="b" anchorCtr="0">
            <a:normAutofit/>
          </a:bodyPr>
          <a:lstStyle>
            <a:lvl1pPr marL="0" indent="0">
              <a:buNone/>
              <a:defRPr sz="3000" i="0" baseline="0">
                <a:solidFill>
                  <a:schemeClr val="bg1"/>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Presenter Name</a:t>
            </a:r>
          </a:p>
        </p:txBody>
      </p:sp>
      <p:sp>
        <p:nvSpPr>
          <p:cNvPr id="7" name="Text Placeholder 19"/>
          <p:cNvSpPr>
            <a:spLocks noGrp="1"/>
          </p:cNvSpPr>
          <p:nvPr>
            <p:ph type="body" sz="quarter" idx="14" hasCustomPrompt="1"/>
          </p:nvPr>
        </p:nvSpPr>
        <p:spPr>
          <a:xfrm>
            <a:off x="1279476" y="3121093"/>
            <a:ext cx="7864475" cy="342188"/>
          </a:xfrm>
          <a:prstGeom prst="rect">
            <a:avLst/>
          </a:prstGeom>
        </p:spPr>
        <p:txBody>
          <a:bodyPr lIns="411480"/>
          <a:lstStyle>
            <a:lvl1pPr marL="0" indent="0">
              <a:buNone/>
              <a:defRPr sz="1800" b="1"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Title Here</a:t>
            </a:r>
          </a:p>
        </p:txBody>
      </p:sp>
      <p:sp>
        <p:nvSpPr>
          <p:cNvPr id="8" name="Text Placeholder 19"/>
          <p:cNvSpPr>
            <a:spLocks noGrp="1"/>
          </p:cNvSpPr>
          <p:nvPr>
            <p:ph type="body" sz="quarter" idx="15" hasCustomPrompt="1"/>
          </p:nvPr>
        </p:nvSpPr>
        <p:spPr>
          <a:xfrm>
            <a:off x="1279526" y="3463280"/>
            <a:ext cx="7864425" cy="342188"/>
          </a:xfrm>
          <a:prstGeom prst="rect">
            <a:avLst/>
          </a:prstGeom>
        </p:spPr>
        <p:txBody>
          <a:bodyPr lIns="411480"/>
          <a:lstStyle>
            <a:lvl1pPr marL="0" indent="0">
              <a:buNone/>
              <a:defRPr sz="1800" b="1"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Program Here</a:t>
            </a:r>
          </a:p>
        </p:txBody>
      </p:sp>
      <p:sp>
        <p:nvSpPr>
          <p:cNvPr id="11" name="Text Placeholder 19"/>
          <p:cNvSpPr>
            <a:spLocks noGrp="1"/>
          </p:cNvSpPr>
          <p:nvPr>
            <p:ph type="body" sz="quarter" idx="16" hasCustomPrompt="1"/>
          </p:nvPr>
        </p:nvSpPr>
        <p:spPr>
          <a:xfrm>
            <a:off x="1279526" y="4013332"/>
            <a:ext cx="7864425" cy="342188"/>
          </a:xfrm>
          <a:prstGeom prst="rect">
            <a:avLst/>
          </a:prstGeom>
        </p:spPr>
        <p:txBody>
          <a:bodyPr lIns="411480"/>
          <a:lstStyle>
            <a:lvl1pPr marL="0" indent="0">
              <a:buNone/>
              <a:defRPr sz="18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Phone Here</a:t>
            </a:r>
          </a:p>
        </p:txBody>
      </p:sp>
      <p:sp>
        <p:nvSpPr>
          <p:cNvPr id="12" name="Text Placeholder 19"/>
          <p:cNvSpPr>
            <a:spLocks noGrp="1"/>
          </p:cNvSpPr>
          <p:nvPr>
            <p:ph type="body" sz="quarter" idx="17" hasCustomPrompt="1"/>
          </p:nvPr>
        </p:nvSpPr>
        <p:spPr>
          <a:xfrm>
            <a:off x="1279576" y="4355519"/>
            <a:ext cx="7864375" cy="342188"/>
          </a:xfrm>
          <a:prstGeom prst="rect">
            <a:avLst/>
          </a:prstGeom>
        </p:spPr>
        <p:txBody>
          <a:bodyPr lIns="411480"/>
          <a:lstStyle>
            <a:lvl1pPr marL="0" indent="0">
              <a:buNone/>
              <a:defRPr sz="18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Email Here</a:t>
            </a:r>
          </a:p>
        </p:txBody>
      </p:sp>
      <p:sp>
        <p:nvSpPr>
          <p:cNvPr id="13" name="Rectangle 12"/>
          <p:cNvSpPr/>
          <p:nvPr userDrawn="1"/>
        </p:nvSpPr>
        <p:spPr>
          <a:xfrm>
            <a:off x="1279476" y="4835128"/>
            <a:ext cx="7864475" cy="3083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4" name="Footer Placeholder 3"/>
          <p:cNvSpPr>
            <a:spLocks noGrp="1"/>
          </p:cNvSpPr>
          <p:nvPr>
            <p:ph type="ftr" sz="quarter" idx="11"/>
          </p:nvPr>
        </p:nvSpPr>
        <p:spPr>
          <a:xfrm>
            <a:off x="1645953" y="4835128"/>
            <a:ext cx="5669218" cy="308372"/>
          </a:xfrm>
          <a:prstGeom prst="rect">
            <a:avLst/>
          </a:prstGeom>
        </p:spPr>
        <p:txBody>
          <a:bodyPr anchor="ctr"/>
          <a:lstStyle>
            <a:lvl1pPr algn="ctr">
              <a:defRPr sz="1200">
                <a:solidFill>
                  <a:schemeClr val="bg1"/>
                </a:solidFill>
              </a:defRPr>
            </a:lvl1pPr>
          </a:lstStyle>
          <a:p>
            <a:pPr defTabSz="685800"/>
            <a:r>
              <a:rPr lang="en-US">
                <a:solidFill>
                  <a:prstClr val="white"/>
                </a:solidFill>
              </a:rPr>
              <a:t>Footer</a:t>
            </a:r>
            <a:endParaRPr lang="en-US" dirty="0">
              <a:solidFill>
                <a:prstClr val="white"/>
              </a:solidFill>
            </a:endParaRPr>
          </a:p>
        </p:txBody>
      </p:sp>
      <p:sp>
        <p:nvSpPr>
          <p:cNvPr id="15" name="Slide Number Placeholder 4"/>
          <p:cNvSpPr>
            <a:spLocks noGrp="1"/>
          </p:cNvSpPr>
          <p:nvPr>
            <p:ph type="sldNum" sz="quarter" idx="12"/>
          </p:nvPr>
        </p:nvSpPr>
        <p:spPr>
          <a:xfrm>
            <a:off x="1" y="4835129"/>
            <a:ext cx="1188757" cy="308372"/>
          </a:xfrm>
          <a:prstGeom prst="rect">
            <a:avLst/>
          </a:prstGeom>
          <a:solidFill>
            <a:schemeClr val="accent1">
              <a:lumMod val="50000"/>
            </a:schemeClr>
          </a:solidFill>
        </p:spPr>
        <p:txBody>
          <a:bodyPr anchor="ctr"/>
          <a:lstStyle>
            <a:lvl1pPr algn="r">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
        <p:nvSpPr>
          <p:cNvPr id="16" name="Date Placeholder 2"/>
          <p:cNvSpPr>
            <a:spLocks noGrp="1"/>
          </p:cNvSpPr>
          <p:nvPr>
            <p:ph type="dt" sz="half" idx="10"/>
          </p:nvPr>
        </p:nvSpPr>
        <p:spPr>
          <a:xfrm>
            <a:off x="7589436" y="4835128"/>
            <a:ext cx="1554514" cy="308372"/>
          </a:xfrm>
          <a:prstGeom prst="rect">
            <a:avLst/>
          </a:prstGeom>
        </p:spPr>
        <p:txBody>
          <a:bodyPr lIns="91440" rIns="411480" anchor="ctr"/>
          <a:lstStyle>
            <a:lvl1pPr>
              <a:defRPr sz="1200" b="0">
                <a:solidFill>
                  <a:schemeClr val="bg1"/>
                </a:solidFill>
              </a:defRPr>
            </a:lvl1pPr>
          </a:lstStyle>
          <a:p>
            <a:pPr defTabSz="685800"/>
            <a:fld id="{281B7F9C-327B-4D8B-8A39-1A80FBD679B4}" type="datetime1">
              <a:rPr lang="en-US" smtClean="0">
                <a:solidFill>
                  <a:prstClr val="white"/>
                </a:solidFill>
              </a:rPr>
              <a:pPr defTabSz="685800"/>
              <a:t>7/20/2017</a:t>
            </a:fld>
            <a:endParaRPr lang="en-US" dirty="0">
              <a:solidFill>
                <a:prstClr val="white"/>
              </a:solidFill>
            </a:endParaRPr>
          </a:p>
        </p:txBody>
      </p:sp>
    </p:spTree>
    <p:extLst>
      <p:ext uri="{BB962C8B-B14F-4D97-AF65-F5344CB8AC3E}">
        <p14:creationId xmlns:p14="http://schemas.microsoft.com/office/powerpoint/2010/main" val="3140050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w/Picture">
    <p:spTree>
      <p:nvGrpSpPr>
        <p:cNvPr id="1" name=""/>
        <p:cNvGrpSpPr/>
        <p:nvPr/>
      </p:nvGrpSpPr>
      <p:grpSpPr>
        <a:xfrm>
          <a:off x="0" y="0"/>
          <a:ext cx="0" cy="0"/>
          <a:chOff x="0" y="0"/>
          <a:chExt cx="0" cy="0"/>
        </a:xfrm>
      </p:grpSpPr>
      <p:sp>
        <p:nvSpPr>
          <p:cNvPr id="7" name="Rectangle 6"/>
          <p:cNvSpPr/>
          <p:nvPr userDrawn="1"/>
        </p:nvSpPr>
        <p:spPr>
          <a:xfrm>
            <a:off x="1" y="0"/>
            <a:ext cx="1189037" cy="25717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382845" y="1817378"/>
            <a:ext cx="805912" cy="557213"/>
          </a:xfrm>
          <a:prstGeom prst="rect">
            <a:avLst/>
          </a:prstGeom>
        </p:spPr>
      </p:pic>
      <p:sp>
        <p:nvSpPr>
          <p:cNvPr id="12" name="Date Placeholder 2"/>
          <p:cNvSpPr>
            <a:spLocks noGrp="1"/>
          </p:cNvSpPr>
          <p:nvPr>
            <p:ph type="dt" sz="half" idx="10"/>
          </p:nvPr>
        </p:nvSpPr>
        <p:spPr>
          <a:xfrm>
            <a:off x="7589436" y="4835128"/>
            <a:ext cx="1554514" cy="308372"/>
          </a:xfrm>
          <a:prstGeom prst="rect">
            <a:avLst/>
          </a:prstGeom>
        </p:spPr>
        <p:txBody>
          <a:bodyPr lIns="91440" rIns="411480" anchor="ctr"/>
          <a:lstStyle>
            <a:lvl1pPr>
              <a:defRPr sz="1200" b="0">
                <a:solidFill>
                  <a:schemeClr val="tx1">
                    <a:lumMod val="65000"/>
                    <a:lumOff val="35000"/>
                  </a:schemeClr>
                </a:solidFill>
              </a:defRPr>
            </a:lvl1pPr>
          </a:lstStyle>
          <a:p>
            <a:pPr defTabSz="685800"/>
            <a:fld id="{849DAE0F-7234-4983-A537-1992577A7F19}" type="datetime1">
              <a:rPr lang="en-US" smtClean="0">
                <a:solidFill>
                  <a:prstClr val="black">
                    <a:lumMod val="65000"/>
                    <a:lumOff val="35000"/>
                  </a:prstClr>
                </a:solidFill>
              </a:rPr>
              <a:pPr defTabSz="685800"/>
              <a:t>7/20/2017</a:t>
            </a:fld>
            <a:endParaRPr lang="en-US" dirty="0">
              <a:solidFill>
                <a:prstClr val="black">
                  <a:lumMod val="65000"/>
                  <a:lumOff val="35000"/>
                </a:prstClr>
              </a:solidFill>
            </a:endParaRPr>
          </a:p>
        </p:txBody>
      </p:sp>
      <p:sp>
        <p:nvSpPr>
          <p:cNvPr id="15" name="Footer Placeholder 3"/>
          <p:cNvSpPr>
            <a:spLocks noGrp="1"/>
          </p:cNvSpPr>
          <p:nvPr>
            <p:ph type="ftr" sz="quarter" idx="11"/>
          </p:nvPr>
        </p:nvSpPr>
        <p:spPr>
          <a:xfrm>
            <a:off x="1645953" y="4835128"/>
            <a:ext cx="5669218" cy="308372"/>
          </a:xfrm>
          <a:prstGeom prst="rect">
            <a:avLst/>
          </a:prstGeom>
        </p:spPr>
        <p:txBody>
          <a:bodyPr anchor="ctr"/>
          <a:lstStyle>
            <a:lvl1pPr algn="ctr">
              <a:defRPr sz="1200">
                <a:solidFill>
                  <a:schemeClr val="tx1">
                    <a:lumMod val="65000"/>
                    <a:lumOff val="35000"/>
                  </a:schemeClr>
                </a:solidFill>
              </a:defRPr>
            </a:lvl1pPr>
          </a:lstStyle>
          <a:p>
            <a:pPr defTabSz="685800"/>
            <a:r>
              <a:rPr lang="en-US">
                <a:solidFill>
                  <a:prstClr val="black">
                    <a:lumMod val="65000"/>
                    <a:lumOff val="35000"/>
                  </a:prstClr>
                </a:solidFill>
              </a:rPr>
              <a:t>Footer</a:t>
            </a:r>
            <a:endParaRPr lang="en-US" dirty="0">
              <a:solidFill>
                <a:prstClr val="black">
                  <a:lumMod val="65000"/>
                  <a:lumOff val="35000"/>
                </a:prstClr>
              </a:solidFill>
            </a:endParaRPr>
          </a:p>
        </p:txBody>
      </p:sp>
      <p:sp>
        <p:nvSpPr>
          <p:cNvPr id="8" name="Slide Number Placeholder 4"/>
          <p:cNvSpPr>
            <a:spLocks noGrp="1"/>
          </p:cNvSpPr>
          <p:nvPr>
            <p:ph type="sldNum" sz="quarter" idx="12"/>
          </p:nvPr>
        </p:nvSpPr>
        <p:spPr>
          <a:xfrm>
            <a:off x="1" y="4835129"/>
            <a:ext cx="1188757" cy="308372"/>
          </a:xfrm>
          <a:prstGeom prst="rect">
            <a:avLst/>
          </a:prstGeom>
          <a:noFill/>
        </p:spPr>
        <p:txBody>
          <a:bodyPr anchor="ctr"/>
          <a:lstStyle>
            <a:lvl1pPr algn="r">
              <a:defRPr sz="1200" b="1">
                <a:solidFill>
                  <a:schemeClr val="tx1">
                    <a:lumMod val="65000"/>
                    <a:lumOff val="35000"/>
                  </a:schemeClr>
                </a:solidFill>
              </a:defRPr>
            </a:lvl1pPr>
          </a:lstStyle>
          <a:p>
            <a:pPr defTabSz="685800"/>
            <a:fld id="{177B9B30-2B5D-4CF0-AD2C-F3A38D31E139}" type="slidenum">
              <a:rPr lang="en-US" smtClean="0">
                <a:solidFill>
                  <a:prstClr val="black">
                    <a:lumMod val="65000"/>
                    <a:lumOff val="35000"/>
                  </a:prstClr>
                </a:solidFill>
              </a:rPr>
              <a:pPr defTabSz="685800"/>
              <a:t>‹#›</a:t>
            </a:fld>
            <a:endParaRPr lang="en-US" dirty="0">
              <a:solidFill>
                <a:prstClr val="black">
                  <a:lumMod val="65000"/>
                  <a:lumOff val="35000"/>
                </a:prstClr>
              </a:solidFill>
            </a:endParaRPr>
          </a:p>
        </p:txBody>
      </p:sp>
      <p:sp>
        <p:nvSpPr>
          <p:cNvPr id="16" name="Text Placeholder 19"/>
          <p:cNvSpPr>
            <a:spLocks noGrp="1"/>
          </p:cNvSpPr>
          <p:nvPr>
            <p:ph type="body" sz="quarter" idx="13" hasCustomPrompt="1"/>
          </p:nvPr>
        </p:nvSpPr>
        <p:spPr>
          <a:xfrm>
            <a:off x="3840489" y="-1"/>
            <a:ext cx="5303461" cy="2571752"/>
          </a:xfrm>
          <a:prstGeom prst="rect">
            <a:avLst/>
          </a:prstGeom>
          <a:solidFill>
            <a:schemeClr val="accent3">
              <a:lumMod val="75000"/>
            </a:schemeClr>
          </a:solidFill>
        </p:spPr>
        <p:txBody>
          <a:bodyPr lIns="411480" bIns="182880" anchor="b" anchorCtr="0">
            <a:normAutofit/>
          </a:bodyPr>
          <a:lstStyle>
            <a:lvl1pPr marL="0" indent="0">
              <a:buNone/>
              <a:defRPr sz="3000" i="0" baseline="0">
                <a:solidFill>
                  <a:schemeClr val="bg1"/>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Presenter Name</a:t>
            </a:r>
          </a:p>
        </p:txBody>
      </p:sp>
      <p:sp>
        <p:nvSpPr>
          <p:cNvPr id="17" name="Text Placeholder 19"/>
          <p:cNvSpPr>
            <a:spLocks noGrp="1"/>
          </p:cNvSpPr>
          <p:nvPr>
            <p:ph type="body" sz="quarter" idx="14" hasCustomPrompt="1"/>
          </p:nvPr>
        </p:nvSpPr>
        <p:spPr>
          <a:xfrm>
            <a:off x="3840488" y="2641038"/>
            <a:ext cx="5303512" cy="342188"/>
          </a:xfrm>
          <a:prstGeom prst="rect">
            <a:avLst/>
          </a:prstGeom>
        </p:spPr>
        <p:txBody>
          <a:bodyPr lIns="411480"/>
          <a:lstStyle>
            <a:lvl1pPr marL="0" indent="0">
              <a:buNone/>
              <a:defRPr sz="1800" b="1"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Title Here</a:t>
            </a:r>
          </a:p>
        </p:txBody>
      </p:sp>
      <p:sp>
        <p:nvSpPr>
          <p:cNvPr id="18" name="Text Placeholder 19"/>
          <p:cNvSpPr>
            <a:spLocks noGrp="1"/>
          </p:cNvSpPr>
          <p:nvPr>
            <p:ph type="body" sz="quarter" idx="15" hasCustomPrompt="1"/>
          </p:nvPr>
        </p:nvSpPr>
        <p:spPr>
          <a:xfrm>
            <a:off x="3840538" y="2983225"/>
            <a:ext cx="5303462" cy="342188"/>
          </a:xfrm>
          <a:prstGeom prst="rect">
            <a:avLst/>
          </a:prstGeom>
        </p:spPr>
        <p:txBody>
          <a:bodyPr lIns="411480"/>
          <a:lstStyle>
            <a:lvl1pPr marL="0" indent="0">
              <a:buNone/>
              <a:defRPr sz="1800" b="1"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Program Here</a:t>
            </a:r>
          </a:p>
        </p:txBody>
      </p:sp>
      <p:sp>
        <p:nvSpPr>
          <p:cNvPr id="19" name="Text Placeholder 19"/>
          <p:cNvSpPr>
            <a:spLocks noGrp="1"/>
          </p:cNvSpPr>
          <p:nvPr>
            <p:ph type="body" sz="quarter" idx="16" hasCustomPrompt="1"/>
          </p:nvPr>
        </p:nvSpPr>
        <p:spPr>
          <a:xfrm>
            <a:off x="3840538" y="3533277"/>
            <a:ext cx="5303412" cy="342188"/>
          </a:xfrm>
          <a:prstGeom prst="rect">
            <a:avLst/>
          </a:prstGeom>
        </p:spPr>
        <p:txBody>
          <a:bodyPr lIns="411480"/>
          <a:lstStyle>
            <a:lvl1pPr marL="0" indent="0">
              <a:buNone/>
              <a:defRPr sz="18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Phone Here</a:t>
            </a:r>
          </a:p>
        </p:txBody>
      </p:sp>
      <p:sp>
        <p:nvSpPr>
          <p:cNvPr id="20" name="Text Placeholder 19"/>
          <p:cNvSpPr>
            <a:spLocks noGrp="1"/>
          </p:cNvSpPr>
          <p:nvPr>
            <p:ph type="body" sz="quarter" idx="17" hasCustomPrompt="1"/>
          </p:nvPr>
        </p:nvSpPr>
        <p:spPr>
          <a:xfrm>
            <a:off x="3840588" y="3875464"/>
            <a:ext cx="5303412" cy="342188"/>
          </a:xfrm>
          <a:prstGeom prst="rect">
            <a:avLst/>
          </a:prstGeom>
        </p:spPr>
        <p:txBody>
          <a:bodyPr lIns="411480"/>
          <a:lstStyle>
            <a:lvl1pPr marL="0" indent="0">
              <a:buNone/>
              <a:defRPr sz="18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Email Here</a:t>
            </a:r>
          </a:p>
        </p:txBody>
      </p:sp>
      <p:sp>
        <p:nvSpPr>
          <p:cNvPr id="5" name="Picture Placeholder 4"/>
          <p:cNvSpPr>
            <a:spLocks noGrp="1"/>
          </p:cNvSpPr>
          <p:nvPr>
            <p:ph type="pic" sz="quarter" idx="18"/>
          </p:nvPr>
        </p:nvSpPr>
        <p:spPr>
          <a:xfrm>
            <a:off x="1279525" y="0"/>
            <a:ext cx="2470150" cy="2571750"/>
          </a:xfrm>
          <a:prstGeom prst="rect">
            <a:avLst/>
          </a:prstGeom>
        </p:spPr>
        <p:txBody>
          <a:bodyPr/>
          <a:lstStyle/>
          <a:p>
            <a:endParaRPr lang="en-US"/>
          </a:p>
        </p:txBody>
      </p:sp>
    </p:spTree>
    <p:extLst>
      <p:ext uri="{BB962C8B-B14F-4D97-AF65-F5344CB8AC3E}">
        <p14:creationId xmlns:p14="http://schemas.microsoft.com/office/powerpoint/2010/main" val="4220179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w/Pic Footer">
    <p:spTree>
      <p:nvGrpSpPr>
        <p:cNvPr id="1" name=""/>
        <p:cNvGrpSpPr/>
        <p:nvPr/>
      </p:nvGrpSpPr>
      <p:grpSpPr>
        <a:xfrm>
          <a:off x="0" y="0"/>
          <a:ext cx="0" cy="0"/>
          <a:chOff x="0" y="0"/>
          <a:chExt cx="0" cy="0"/>
        </a:xfrm>
      </p:grpSpPr>
      <p:sp>
        <p:nvSpPr>
          <p:cNvPr id="2" name="Rectangle 1"/>
          <p:cNvSpPr/>
          <p:nvPr userDrawn="1"/>
        </p:nvSpPr>
        <p:spPr>
          <a:xfrm>
            <a:off x="1" y="4835128"/>
            <a:ext cx="1188757" cy="30837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4" name="Rectangle 13"/>
          <p:cNvSpPr/>
          <p:nvPr userDrawn="1"/>
        </p:nvSpPr>
        <p:spPr>
          <a:xfrm>
            <a:off x="1279476" y="4835128"/>
            <a:ext cx="7864475" cy="3083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7" name="Rectangle 6"/>
          <p:cNvSpPr/>
          <p:nvPr userDrawn="1"/>
        </p:nvSpPr>
        <p:spPr>
          <a:xfrm>
            <a:off x="1" y="0"/>
            <a:ext cx="1189037" cy="25717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96" t="17011" r="21720" b="22164"/>
          <a:stretch/>
        </p:blipFill>
        <p:spPr>
          <a:xfrm>
            <a:off x="382845" y="1817378"/>
            <a:ext cx="805912" cy="557213"/>
          </a:xfrm>
          <a:prstGeom prst="rect">
            <a:avLst/>
          </a:prstGeom>
        </p:spPr>
      </p:pic>
      <p:sp>
        <p:nvSpPr>
          <p:cNvPr id="12" name="Date Placeholder 2"/>
          <p:cNvSpPr>
            <a:spLocks noGrp="1"/>
          </p:cNvSpPr>
          <p:nvPr>
            <p:ph type="dt" sz="half" idx="10"/>
          </p:nvPr>
        </p:nvSpPr>
        <p:spPr>
          <a:xfrm>
            <a:off x="7589436" y="4835128"/>
            <a:ext cx="1554514" cy="308372"/>
          </a:xfrm>
          <a:prstGeom prst="rect">
            <a:avLst/>
          </a:prstGeom>
        </p:spPr>
        <p:txBody>
          <a:bodyPr lIns="91440" rIns="411480" anchor="ctr"/>
          <a:lstStyle>
            <a:lvl1pPr>
              <a:defRPr sz="1200" b="0">
                <a:solidFill>
                  <a:schemeClr val="bg1"/>
                </a:solidFill>
              </a:defRPr>
            </a:lvl1pPr>
          </a:lstStyle>
          <a:p>
            <a:pPr defTabSz="685800"/>
            <a:fld id="{922A984A-0D53-4D65-85C2-039B847354F0}" type="datetime1">
              <a:rPr lang="en-US" smtClean="0">
                <a:solidFill>
                  <a:prstClr val="white"/>
                </a:solidFill>
              </a:rPr>
              <a:pPr defTabSz="685800"/>
              <a:t>7/20/2017</a:t>
            </a:fld>
            <a:endParaRPr lang="en-US" dirty="0">
              <a:solidFill>
                <a:prstClr val="white"/>
              </a:solidFill>
            </a:endParaRPr>
          </a:p>
        </p:txBody>
      </p:sp>
      <p:sp>
        <p:nvSpPr>
          <p:cNvPr id="15" name="Footer Placeholder 3"/>
          <p:cNvSpPr>
            <a:spLocks noGrp="1"/>
          </p:cNvSpPr>
          <p:nvPr>
            <p:ph type="ftr" sz="quarter" idx="11"/>
          </p:nvPr>
        </p:nvSpPr>
        <p:spPr>
          <a:xfrm>
            <a:off x="1645953" y="4835128"/>
            <a:ext cx="5669218" cy="308372"/>
          </a:xfrm>
          <a:prstGeom prst="rect">
            <a:avLst/>
          </a:prstGeom>
        </p:spPr>
        <p:txBody>
          <a:bodyPr anchor="ctr"/>
          <a:lstStyle>
            <a:lvl1pPr algn="ctr">
              <a:defRPr sz="1200">
                <a:solidFill>
                  <a:schemeClr val="bg1"/>
                </a:solidFill>
              </a:defRPr>
            </a:lvl1pPr>
          </a:lstStyle>
          <a:p>
            <a:pPr defTabSz="685800"/>
            <a:r>
              <a:rPr lang="en-US">
                <a:solidFill>
                  <a:prstClr val="white"/>
                </a:solidFill>
              </a:rPr>
              <a:t>Footer</a:t>
            </a:r>
            <a:endParaRPr lang="en-US" dirty="0">
              <a:solidFill>
                <a:prstClr val="white"/>
              </a:solidFill>
            </a:endParaRPr>
          </a:p>
        </p:txBody>
      </p:sp>
      <p:sp>
        <p:nvSpPr>
          <p:cNvPr id="8" name="Slide Number Placeholder 4"/>
          <p:cNvSpPr>
            <a:spLocks noGrp="1"/>
          </p:cNvSpPr>
          <p:nvPr>
            <p:ph type="sldNum" sz="quarter" idx="12"/>
          </p:nvPr>
        </p:nvSpPr>
        <p:spPr>
          <a:xfrm>
            <a:off x="1" y="4835129"/>
            <a:ext cx="1188757" cy="308372"/>
          </a:xfrm>
          <a:prstGeom prst="rect">
            <a:avLst/>
          </a:prstGeom>
          <a:solidFill>
            <a:schemeClr val="accent1">
              <a:lumMod val="50000"/>
            </a:schemeClr>
          </a:solidFill>
        </p:spPr>
        <p:txBody>
          <a:bodyPr anchor="ctr"/>
          <a:lstStyle>
            <a:lvl1pPr algn="r">
              <a:defRPr sz="1200" b="1">
                <a:solidFill>
                  <a:schemeClr val="bg1"/>
                </a:solidFill>
              </a:defRPr>
            </a:lvl1pPr>
          </a:lstStyle>
          <a:p>
            <a:pPr defTabSz="685800"/>
            <a:fld id="{177B9B30-2B5D-4CF0-AD2C-F3A38D31E139}" type="slidenum">
              <a:rPr lang="en-US" smtClean="0">
                <a:solidFill>
                  <a:prstClr val="white"/>
                </a:solidFill>
              </a:rPr>
              <a:pPr defTabSz="685800"/>
              <a:t>‹#›</a:t>
            </a:fld>
            <a:endParaRPr lang="en-US" dirty="0">
              <a:solidFill>
                <a:prstClr val="white"/>
              </a:solidFill>
            </a:endParaRPr>
          </a:p>
        </p:txBody>
      </p:sp>
      <p:sp>
        <p:nvSpPr>
          <p:cNvPr id="16" name="Text Placeholder 19"/>
          <p:cNvSpPr>
            <a:spLocks noGrp="1"/>
          </p:cNvSpPr>
          <p:nvPr>
            <p:ph type="body" sz="quarter" idx="13" hasCustomPrompt="1"/>
          </p:nvPr>
        </p:nvSpPr>
        <p:spPr>
          <a:xfrm>
            <a:off x="3840489" y="-1"/>
            <a:ext cx="5303461" cy="2571752"/>
          </a:xfrm>
          <a:prstGeom prst="rect">
            <a:avLst/>
          </a:prstGeom>
          <a:solidFill>
            <a:schemeClr val="accent3">
              <a:lumMod val="75000"/>
            </a:schemeClr>
          </a:solidFill>
        </p:spPr>
        <p:txBody>
          <a:bodyPr lIns="411480" bIns="182880" anchor="b" anchorCtr="0">
            <a:normAutofit/>
          </a:bodyPr>
          <a:lstStyle>
            <a:lvl1pPr marL="0" indent="0">
              <a:buNone/>
              <a:defRPr sz="3000" i="0" baseline="0">
                <a:solidFill>
                  <a:schemeClr val="bg1"/>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Presenter Name</a:t>
            </a:r>
          </a:p>
        </p:txBody>
      </p:sp>
      <p:sp>
        <p:nvSpPr>
          <p:cNvPr id="17" name="Text Placeholder 19"/>
          <p:cNvSpPr>
            <a:spLocks noGrp="1"/>
          </p:cNvSpPr>
          <p:nvPr>
            <p:ph type="body" sz="quarter" idx="14" hasCustomPrompt="1"/>
          </p:nvPr>
        </p:nvSpPr>
        <p:spPr>
          <a:xfrm>
            <a:off x="3840488" y="2641038"/>
            <a:ext cx="5303512" cy="342188"/>
          </a:xfrm>
          <a:prstGeom prst="rect">
            <a:avLst/>
          </a:prstGeom>
        </p:spPr>
        <p:txBody>
          <a:bodyPr lIns="411480"/>
          <a:lstStyle>
            <a:lvl1pPr marL="0" indent="0">
              <a:buNone/>
              <a:defRPr sz="1800" b="1"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Title Here</a:t>
            </a:r>
          </a:p>
        </p:txBody>
      </p:sp>
      <p:sp>
        <p:nvSpPr>
          <p:cNvPr id="18" name="Text Placeholder 19"/>
          <p:cNvSpPr>
            <a:spLocks noGrp="1"/>
          </p:cNvSpPr>
          <p:nvPr>
            <p:ph type="body" sz="quarter" idx="15" hasCustomPrompt="1"/>
          </p:nvPr>
        </p:nvSpPr>
        <p:spPr>
          <a:xfrm>
            <a:off x="3840538" y="2983225"/>
            <a:ext cx="5303462" cy="342188"/>
          </a:xfrm>
          <a:prstGeom prst="rect">
            <a:avLst/>
          </a:prstGeom>
        </p:spPr>
        <p:txBody>
          <a:bodyPr lIns="411480"/>
          <a:lstStyle>
            <a:lvl1pPr marL="0" indent="0">
              <a:buNone/>
              <a:defRPr sz="1800" b="1"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Program Here</a:t>
            </a:r>
          </a:p>
        </p:txBody>
      </p:sp>
      <p:sp>
        <p:nvSpPr>
          <p:cNvPr id="19" name="Text Placeholder 19"/>
          <p:cNvSpPr>
            <a:spLocks noGrp="1"/>
          </p:cNvSpPr>
          <p:nvPr>
            <p:ph type="body" sz="quarter" idx="16" hasCustomPrompt="1"/>
          </p:nvPr>
        </p:nvSpPr>
        <p:spPr>
          <a:xfrm>
            <a:off x="3840538" y="3533277"/>
            <a:ext cx="5303412" cy="342188"/>
          </a:xfrm>
          <a:prstGeom prst="rect">
            <a:avLst/>
          </a:prstGeom>
        </p:spPr>
        <p:txBody>
          <a:bodyPr lIns="411480"/>
          <a:lstStyle>
            <a:lvl1pPr marL="0" indent="0">
              <a:buNone/>
              <a:defRPr sz="18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Phone Here</a:t>
            </a:r>
          </a:p>
        </p:txBody>
      </p:sp>
      <p:sp>
        <p:nvSpPr>
          <p:cNvPr id="20" name="Text Placeholder 19"/>
          <p:cNvSpPr>
            <a:spLocks noGrp="1"/>
          </p:cNvSpPr>
          <p:nvPr>
            <p:ph type="body" sz="quarter" idx="17" hasCustomPrompt="1"/>
          </p:nvPr>
        </p:nvSpPr>
        <p:spPr>
          <a:xfrm>
            <a:off x="3840588" y="3875464"/>
            <a:ext cx="5303412" cy="342188"/>
          </a:xfrm>
          <a:prstGeom prst="rect">
            <a:avLst/>
          </a:prstGeom>
        </p:spPr>
        <p:txBody>
          <a:bodyPr lIns="411480"/>
          <a:lstStyle>
            <a:lvl1pPr marL="0" indent="0">
              <a:buNone/>
              <a:defRPr sz="1800" i="0" baseline="0">
                <a:solidFill>
                  <a:schemeClr val="tx1">
                    <a:lumMod val="65000"/>
                    <a:lumOff val="35000"/>
                  </a:schemeClr>
                </a:solidFill>
              </a:defRPr>
            </a:lvl1pPr>
            <a:lvl2pPr marL="342900" indent="0">
              <a:buFontTx/>
              <a:buNone/>
              <a:defRPr sz="1800" i="1">
                <a:solidFill>
                  <a:schemeClr val="tx1">
                    <a:lumMod val="65000"/>
                    <a:lumOff val="35000"/>
                  </a:schemeClr>
                </a:solidFill>
              </a:defRPr>
            </a:lvl2pPr>
            <a:lvl3pPr marL="685800" indent="0">
              <a:buFontTx/>
              <a:buNone/>
              <a:defRPr sz="1800" i="1">
                <a:solidFill>
                  <a:schemeClr val="tx1">
                    <a:lumMod val="65000"/>
                    <a:lumOff val="35000"/>
                  </a:schemeClr>
                </a:solidFill>
              </a:defRPr>
            </a:lvl3pPr>
            <a:lvl4pPr marL="1028700" indent="0">
              <a:buFontTx/>
              <a:buNone/>
              <a:defRPr sz="1800" i="1">
                <a:solidFill>
                  <a:schemeClr val="tx1">
                    <a:lumMod val="65000"/>
                    <a:lumOff val="35000"/>
                  </a:schemeClr>
                </a:solidFill>
              </a:defRPr>
            </a:lvl4pPr>
            <a:lvl5pPr marL="1371600" indent="0">
              <a:buFontTx/>
              <a:buNone/>
              <a:defRPr sz="1800" i="1">
                <a:solidFill>
                  <a:schemeClr val="tx1">
                    <a:lumMod val="65000"/>
                    <a:lumOff val="35000"/>
                  </a:schemeClr>
                </a:solidFill>
              </a:defRPr>
            </a:lvl5pPr>
          </a:lstStyle>
          <a:p>
            <a:pPr lvl="0"/>
            <a:r>
              <a:rPr lang="en-US" dirty="0"/>
              <a:t>Email Here</a:t>
            </a:r>
          </a:p>
        </p:txBody>
      </p:sp>
      <p:sp>
        <p:nvSpPr>
          <p:cNvPr id="5" name="Picture Placeholder 4"/>
          <p:cNvSpPr>
            <a:spLocks noGrp="1"/>
          </p:cNvSpPr>
          <p:nvPr>
            <p:ph type="pic" sz="quarter" idx="18"/>
          </p:nvPr>
        </p:nvSpPr>
        <p:spPr>
          <a:xfrm>
            <a:off x="1279525" y="0"/>
            <a:ext cx="2470150" cy="2571750"/>
          </a:xfrm>
          <a:prstGeom prst="rect">
            <a:avLst/>
          </a:prstGeom>
        </p:spPr>
        <p:txBody>
          <a:bodyPr/>
          <a:lstStyle/>
          <a:p>
            <a:endParaRPr lang="en-US"/>
          </a:p>
        </p:txBody>
      </p:sp>
    </p:spTree>
    <p:extLst>
      <p:ext uri="{BB962C8B-B14F-4D97-AF65-F5344CB8AC3E}">
        <p14:creationId xmlns:p14="http://schemas.microsoft.com/office/powerpoint/2010/main" val="2156275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2971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defTabSz="685800"/>
            <a:fld id="{B0DCAD0D-D3B9-442B-B502-7CF3C7A1B1E8}" type="datetime1">
              <a:rPr lang="en-US" smtClean="0">
                <a:solidFill>
                  <a:prstClr val="black">
                    <a:tint val="75000"/>
                  </a:prstClr>
                </a:solidFill>
              </a:rPr>
              <a:pPr defTabSz="685800"/>
              <a:t>7/20/2017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defTabSz="685800"/>
            <a:r>
              <a:rPr lang="en-US">
                <a:solidFill>
                  <a:prstClr val="black">
                    <a:tint val="75000"/>
                  </a:prstClr>
                </a:solidFill>
              </a:rPr>
              <a:t>Footer</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defTabSz="685800"/>
            <a:fld id="{E3D5037F-4218-4F91-A8E8-27BE73EAD9D4}"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71815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0075" cy="85010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19102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3" name="Title 2"/>
          <p:cNvSpPr>
            <a:spLocks noGrp="1"/>
          </p:cNvSpPr>
          <p:nvPr>
            <p:ph type="title"/>
          </p:nvPr>
        </p:nvSpPr>
        <p:spPr>
          <a:xfrm>
            <a:off x="-9698" y="1"/>
            <a:ext cx="7863804" cy="1033895"/>
          </a:xfrm>
          <a:prstGeom prst="rect">
            <a:avLst/>
          </a:prstGeom>
        </p:spPr>
        <p:txBody>
          <a:bodyPr/>
          <a:lstStyle>
            <a:lvl1pPr algn="l">
              <a:defRPr/>
            </a:lvl1pPr>
          </a:lstStyle>
          <a:p>
            <a:r>
              <a:rPr lang="en-US"/>
              <a:t>Click to edit Master title style</a:t>
            </a:r>
            <a:endParaRPr lang="en-US" dirty="0"/>
          </a:p>
        </p:txBody>
      </p:sp>
      <p:sp>
        <p:nvSpPr>
          <p:cNvPr id="6" name="Content Placeholder 5"/>
          <p:cNvSpPr>
            <a:spLocks noGrp="1"/>
          </p:cNvSpPr>
          <p:nvPr>
            <p:ph sz="quarter" idx="10"/>
          </p:nvPr>
        </p:nvSpPr>
        <p:spPr>
          <a:xfrm>
            <a:off x="457200" y="1200150"/>
            <a:ext cx="8229600" cy="3371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572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35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D4FB04-DD8A-4D90-8EA4-683F5CD8EE63}" type="datetimeFigureOut">
              <a:rPr lang="en-US" smtClean="0"/>
              <a:t>7/20/2017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BA30BB-1747-4E45-BA8B-FCC02F5E1BBA}" type="slidenum">
              <a:rPr lang="en-US" smtClean="0"/>
              <a:t>‹#›</a:t>
            </a:fld>
            <a:endParaRPr lang="en-US"/>
          </a:p>
        </p:txBody>
      </p:sp>
    </p:spTree>
    <p:extLst>
      <p:ext uri="{BB962C8B-B14F-4D97-AF65-F5344CB8AC3E}">
        <p14:creationId xmlns:p14="http://schemas.microsoft.com/office/powerpoint/2010/main" val="3997445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D4FB04-DD8A-4D90-8EA4-683F5CD8EE63}"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30BB-1747-4E45-BA8B-FCC02F5E1BBA}"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8419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1513285"/>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513285"/>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77EF4A00-390E-4B76-AB77-E445580E6D4A}" type="datetimeFigureOut">
              <a:rPr lang="en-US"/>
              <a:pPr>
                <a:defRPr/>
              </a:pPr>
              <a:t>7/20/2017</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8742168-6C58-47E6-BD50-E36E563D6A22}" type="slidenum">
              <a:rPr lang="en-US" altLang="en-US"/>
              <a:pPr/>
              <a:t>‹#›</a:t>
            </a:fld>
            <a:endParaRPr lang="en-US" altLang="en-US"/>
          </a:p>
        </p:txBody>
      </p:sp>
    </p:spTree>
    <p:extLst>
      <p:ext uri="{BB962C8B-B14F-4D97-AF65-F5344CB8AC3E}">
        <p14:creationId xmlns:p14="http://schemas.microsoft.com/office/powerpoint/2010/main" val="3174487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5D4FB04-DD8A-4D90-8EA4-683F5CD8EE63}"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30BB-1747-4E45-BA8B-FCC02F5E1BBA}"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Tree>
    <p:extLst>
      <p:ext uri="{BB962C8B-B14F-4D97-AF65-F5344CB8AC3E}">
        <p14:creationId xmlns:p14="http://schemas.microsoft.com/office/powerpoint/2010/main" val="415847752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D4FB04-DD8A-4D90-8EA4-683F5CD8EE63}"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A30BB-1747-4E45-BA8B-FCC02F5E1BBA}"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864375112"/>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5D4FB04-DD8A-4D90-8EA4-683F5CD8EE63}" type="datetimeFigureOut">
              <a:rPr lang="en-US" smtClean="0"/>
              <a:t>7/20/2017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A30BB-1747-4E45-BA8B-FCC02F5E1BBA}" type="slidenum">
              <a:rPr lang="en-US" smtClean="0"/>
              <a:t>‹#›</a:t>
            </a:fld>
            <a:endParaRPr lang="en-US"/>
          </a:p>
        </p:txBody>
      </p:sp>
    </p:spTree>
    <p:extLst>
      <p:ext uri="{BB962C8B-B14F-4D97-AF65-F5344CB8AC3E}">
        <p14:creationId xmlns:p14="http://schemas.microsoft.com/office/powerpoint/2010/main" val="111144755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D4FB04-DD8A-4D90-8EA4-683F5CD8EE63}" type="datetimeFigureOut">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A30BB-1747-4E45-BA8B-FCC02F5E1BBA}"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67904008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4FB04-DD8A-4D90-8EA4-683F5CD8EE63}" type="datetimeFigureOut">
              <a:rPr lang="en-US" smtClean="0"/>
              <a:t>7/20/2017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A30BB-1747-4E45-BA8B-FCC02F5E1BBA}" type="slidenum">
              <a:rPr lang="en-US" smtClean="0"/>
              <a:t>‹#›</a:t>
            </a:fld>
            <a:endParaRPr lang="en-US"/>
          </a:p>
        </p:txBody>
      </p:sp>
    </p:spTree>
    <p:extLst>
      <p:ext uri="{BB962C8B-B14F-4D97-AF65-F5344CB8AC3E}">
        <p14:creationId xmlns:p14="http://schemas.microsoft.com/office/powerpoint/2010/main" val="1137656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25D4FB04-DD8A-4D90-8EA4-683F5CD8EE63}"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A30BB-1747-4E45-BA8B-FCC02F5E1BBA}" type="slidenum">
              <a:rPr lang="en-US" smtClean="0"/>
              <a:t>‹#›</a:t>
            </a:fld>
            <a:endParaRPr lang="en-US"/>
          </a:p>
        </p:txBody>
      </p:sp>
    </p:spTree>
    <p:extLst>
      <p:ext uri="{BB962C8B-B14F-4D97-AF65-F5344CB8AC3E}">
        <p14:creationId xmlns:p14="http://schemas.microsoft.com/office/powerpoint/2010/main" val="382887170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D4FB04-DD8A-4D90-8EA4-683F5CD8EE63}" type="datetimeFigureOut">
              <a:rPr lang="en-US" smtClean="0"/>
              <a:t>7/20/2017</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BA30BB-1747-4E45-BA8B-FCC02F5E1BBA}"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Tree>
    <p:extLst>
      <p:ext uri="{BB962C8B-B14F-4D97-AF65-F5344CB8AC3E}">
        <p14:creationId xmlns:p14="http://schemas.microsoft.com/office/powerpoint/2010/main" val="185118241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D4FB04-DD8A-4D90-8EA4-683F5CD8EE63}"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30BB-1747-4E45-BA8B-FCC02F5E1BBA}" type="slidenum">
              <a:rPr lang="en-US" smtClean="0"/>
              <a:t>‹#›</a:t>
            </a:fld>
            <a:endParaRPr lang="en-US"/>
          </a:p>
        </p:txBody>
      </p:sp>
    </p:spTree>
    <p:extLst>
      <p:ext uri="{BB962C8B-B14F-4D97-AF65-F5344CB8AC3E}">
        <p14:creationId xmlns:p14="http://schemas.microsoft.com/office/powerpoint/2010/main" val="2713818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D4FB04-DD8A-4D90-8EA4-683F5CD8EE63}"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30BB-1747-4E45-BA8B-FCC02F5E1BBA}" type="slidenum">
              <a:rPr lang="en-US" smtClean="0"/>
              <a:t>‹#›</a:t>
            </a:fld>
            <a:endParaRPr lang="en-US"/>
          </a:p>
        </p:txBody>
      </p:sp>
    </p:spTree>
    <p:extLst>
      <p:ext uri="{BB962C8B-B14F-4D97-AF65-F5344CB8AC3E}">
        <p14:creationId xmlns:p14="http://schemas.microsoft.com/office/powerpoint/2010/main" val="2379360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00100"/>
          </a:xfrm>
        </p:spPr>
        <p:txBody>
          <a:bodyPr/>
          <a:lstStyle/>
          <a:p>
            <a:r>
              <a:rPr lang="en-US"/>
              <a:t>Click to edit Master title style</a:t>
            </a:r>
          </a:p>
        </p:txBody>
      </p:sp>
      <p:sp>
        <p:nvSpPr>
          <p:cNvPr id="3" name="Table Placeholder 2"/>
          <p:cNvSpPr>
            <a:spLocks noGrp="1"/>
          </p:cNvSpPr>
          <p:nvPr>
            <p:ph type="tbl" idx="1"/>
          </p:nvPr>
        </p:nvSpPr>
        <p:spPr>
          <a:xfrm>
            <a:off x="457200" y="1687116"/>
            <a:ext cx="8229600" cy="3243263"/>
          </a:xfrm>
        </p:spPr>
        <p:txBody>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fld id="{89992A53-7C71-4CFC-A257-DDA172AC8F36}" type="datetimeFigureOut">
              <a:rPr lang="en-US"/>
              <a:pPr>
                <a:defRPr/>
              </a:pPr>
              <a:t>7/20/2017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549DFE-7640-4B13-B32B-DA5B651B50B2}" type="slidenum">
              <a:rPr lang="en-US"/>
              <a:pPr>
                <a:defRPr/>
              </a:pPr>
              <a:t>‹#›</a:t>
            </a:fld>
            <a:endParaRPr lang="en-US"/>
          </a:p>
        </p:txBody>
      </p:sp>
    </p:spTree>
    <p:extLst>
      <p:ext uri="{BB962C8B-B14F-4D97-AF65-F5344CB8AC3E}">
        <p14:creationId xmlns:p14="http://schemas.microsoft.com/office/powerpoint/2010/main" val="166667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fld id="{FB614D37-5E6B-4955-BABE-2AD4333E2D3D}" type="datetimeFigureOut">
              <a:rPr lang="en-US"/>
              <a:pPr>
                <a:defRPr/>
              </a:pPr>
              <a:t>7/20/2017</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2DDDA664-63A2-4D2E-87BD-84DAFD62A034}" type="slidenum">
              <a:rPr lang="en-US" altLang="en-US"/>
              <a:pPr/>
              <a:t>‹#›</a:t>
            </a:fld>
            <a:endParaRPr lang="en-US" altLang="en-US"/>
          </a:p>
        </p:txBody>
      </p:sp>
    </p:spTree>
    <p:extLst>
      <p:ext uri="{BB962C8B-B14F-4D97-AF65-F5344CB8AC3E}">
        <p14:creationId xmlns:p14="http://schemas.microsoft.com/office/powerpoint/2010/main" val="136391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fld id="{0C3B9A47-4B11-4DC5-91E1-23FD325E71E5}" type="datetimeFigureOut">
              <a:rPr lang="en-US"/>
              <a:pPr>
                <a:defRPr/>
              </a:pPr>
              <a:t>7/20/2017</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C3FD9F8D-DE27-4ED5-9615-2110AC1F4345}" type="slidenum">
              <a:rPr lang="en-US" altLang="en-US"/>
              <a:pPr/>
              <a:t>‹#›</a:t>
            </a:fld>
            <a:endParaRPr lang="en-US" altLang="en-US"/>
          </a:p>
        </p:txBody>
      </p:sp>
    </p:spTree>
    <p:extLst>
      <p:ext uri="{BB962C8B-B14F-4D97-AF65-F5344CB8AC3E}">
        <p14:creationId xmlns:p14="http://schemas.microsoft.com/office/powerpoint/2010/main" val="176369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E7D346FA-D844-480C-940D-1FF180842ED5}" type="datetimeFigureOut">
              <a:rPr lang="en-US"/>
              <a:pPr>
                <a:defRPr/>
              </a:pPr>
              <a:t>7/20/2017</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5E41EB9B-4A87-45EA-BECA-D1E390CAB8CD}" type="slidenum">
              <a:rPr lang="en-US" altLang="en-US"/>
              <a:pPr/>
              <a:t>‹#›</a:t>
            </a:fld>
            <a:endParaRPr lang="en-US" altLang="en-US"/>
          </a:p>
        </p:txBody>
      </p:sp>
    </p:spTree>
    <p:extLst>
      <p:ext uri="{BB962C8B-B14F-4D97-AF65-F5344CB8AC3E}">
        <p14:creationId xmlns:p14="http://schemas.microsoft.com/office/powerpoint/2010/main" val="87254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CC6EEECE-4A0C-487D-933F-9B87F656E629}" type="datetimeFigureOut">
              <a:rPr lang="en-US"/>
              <a:pPr>
                <a:defRPr/>
              </a:pPr>
              <a:t>7/20/2017</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C9BD0ACA-DF65-4CF3-A3BB-EAECBD4B5E33}" type="slidenum">
              <a:rPr lang="en-US" altLang="en-US"/>
              <a:pPr/>
              <a:t>‹#›</a:t>
            </a:fld>
            <a:endParaRPr lang="en-US" altLang="en-US"/>
          </a:p>
        </p:txBody>
      </p:sp>
    </p:spTree>
    <p:extLst>
      <p:ext uri="{BB962C8B-B14F-4D97-AF65-F5344CB8AC3E}">
        <p14:creationId xmlns:p14="http://schemas.microsoft.com/office/powerpoint/2010/main" val="136118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62762527-4FB5-4635-97A2-073864067201}" type="datetimeFigureOut">
              <a:rPr lang="en-US"/>
              <a:pPr>
                <a:defRPr/>
              </a:pPr>
              <a:t>7/20/2017</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7F5CF7F-878E-4F4C-A813-7A1596746014}" type="slidenum">
              <a:rPr lang="en-US" altLang="en-US"/>
              <a:pPr/>
              <a:t>‹#›</a:t>
            </a:fld>
            <a:endParaRPr lang="en-US" altLang="en-US"/>
          </a:p>
        </p:txBody>
      </p:sp>
    </p:spTree>
    <p:extLst>
      <p:ext uri="{BB962C8B-B14F-4D97-AF65-F5344CB8AC3E}">
        <p14:creationId xmlns:p14="http://schemas.microsoft.com/office/powerpoint/2010/main" val="327603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823913"/>
            <a:ext cx="438150" cy="3559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1350"/>
          </a:p>
        </p:txBody>
      </p:sp>
      <p:sp>
        <p:nvSpPr>
          <p:cNvPr id="1027" name="Rectangle 3"/>
          <p:cNvSpPr>
            <a:spLocks noChangeArrowheads="1"/>
          </p:cNvSpPr>
          <p:nvPr/>
        </p:nvSpPr>
        <p:spPr bwMode="ltGray">
          <a:xfrm>
            <a:off x="800101" y="823913"/>
            <a:ext cx="328613" cy="355997"/>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1350"/>
          </a:p>
        </p:txBody>
      </p:sp>
      <p:sp>
        <p:nvSpPr>
          <p:cNvPr id="1028" name="Rectangle 4"/>
          <p:cNvSpPr>
            <a:spLocks noChangeArrowheads="1"/>
          </p:cNvSpPr>
          <p:nvPr/>
        </p:nvSpPr>
        <p:spPr bwMode="ltGray">
          <a:xfrm>
            <a:off x="541339" y="1140619"/>
            <a:ext cx="422275" cy="35599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1350"/>
          </a:p>
        </p:txBody>
      </p:sp>
      <p:sp>
        <p:nvSpPr>
          <p:cNvPr id="1029" name="Rectangle 5"/>
          <p:cNvSpPr>
            <a:spLocks noChangeArrowheads="1"/>
          </p:cNvSpPr>
          <p:nvPr/>
        </p:nvSpPr>
        <p:spPr bwMode="ltGray">
          <a:xfrm>
            <a:off x="911225" y="1140619"/>
            <a:ext cx="368300" cy="355997"/>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1350"/>
          </a:p>
        </p:txBody>
      </p:sp>
      <p:sp>
        <p:nvSpPr>
          <p:cNvPr id="1030" name="Rectangle 6"/>
          <p:cNvSpPr>
            <a:spLocks noChangeArrowheads="1"/>
          </p:cNvSpPr>
          <p:nvPr/>
        </p:nvSpPr>
        <p:spPr bwMode="ltGray">
          <a:xfrm>
            <a:off x="127000" y="1085851"/>
            <a:ext cx="560388" cy="31670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1350"/>
          </a:p>
        </p:txBody>
      </p:sp>
      <p:sp>
        <p:nvSpPr>
          <p:cNvPr id="1031" name="Rectangle 7"/>
          <p:cNvSpPr>
            <a:spLocks noChangeArrowheads="1"/>
          </p:cNvSpPr>
          <p:nvPr/>
        </p:nvSpPr>
        <p:spPr bwMode="gray">
          <a:xfrm>
            <a:off x="762000" y="742950"/>
            <a:ext cx="31750" cy="78938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1350"/>
          </a:p>
        </p:txBody>
      </p:sp>
      <p:sp>
        <p:nvSpPr>
          <p:cNvPr id="1032" name="Rectangle 8"/>
          <p:cNvSpPr>
            <a:spLocks noChangeArrowheads="1"/>
          </p:cNvSpPr>
          <p:nvPr/>
        </p:nvSpPr>
        <p:spPr bwMode="gray">
          <a:xfrm>
            <a:off x="442914" y="1335881"/>
            <a:ext cx="8226425" cy="2381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kumimoji="1" lang="en-US" altLang="en-US" sz="1350"/>
          </a:p>
        </p:txBody>
      </p:sp>
      <p:sp>
        <p:nvSpPr>
          <p:cNvPr id="1033" name="Rectangle 9"/>
          <p:cNvSpPr>
            <a:spLocks noGrp="1" noChangeArrowheads="1"/>
          </p:cNvSpPr>
          <p:nvPr>
            <p:ph type="title"/>
          </p:nvPr>
        </p:nvSpPr>
        <p:spPr bwMode="auto">
          <a:xfrm>
            <a:off x="1150939" y="463154"/>
            <a:ext cx="77930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p:cNvSpPr>
            <a:spLocks noGrp="1" noChangeArrowheads="1"/>
          </p:cNvSpPr>
          <p:nvPr>
            <p:ph type="body" idx="1"/>
          </p:nvPr>
        </p:nvSpPr>
        <p:spPr bwMode="auto">
          <a:xfrm>
            <a:off x="1182688" y="1513285"/>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523" name="Rectangle 11"/>
          <p:cNvSpPr>
            <a:spLocks noGrp="1" noChangeArrowheads="1"/>
          </p:cNvSpPr>
          <p:nvPr>
            <p:ph type="dt" sz="half" idx="2"/>
          </p:nvPr>
        </p:nvSpPr>
        <p:spPr bwMode="auto">
          <a:xfrm>
            <a:off x="914400" y="474345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050">
                <a:latin typeface="+mn-lt"/>
                <a:cs typeface="+mn-cs"/>
              </a:defRPr>
            </a:lvl1pPr>
          </a:lstStyle>
          <a:p>
            <a:pPr>
              <a:defRPr/>
            </a:pPr>
            <a:fld id="{6A1DDBDE-EB0F-42E0-97F4-3297F9CD7863}" type="datetimeFigureOut">
              <a:rPr lang="en-US"/>
              <a:pPr>
                <a:defRPr/>
              </a:pPr>
              <a:t>7/20/2017</a:t>
            </a:fld>
            <a:endParaRPr lang="en-US"/>
          </a:p>
        </p:txBody>
      </p:sp>
      <p:sp>
        <p:nvSpPr>
          <p:cNvPr id="64524" name="Rectangle 12"/>
          <p:cNvSpPr>
            <a:spLocks noGrp="1" noChangeArrowheads="1"/>
          </p:cNvSpPr>
          <p:nvPr>
            <p:ph type="ftr" sz="quarter" idx="3"/>
          </p:nvPr>
        </p:nvSpPr>
        <p:spPr bwMode="auto">
          <a:xfrm>
            <a:off x="3352800" y="4743450"/>
            <a:ext cx="2895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050">
                <a:latin typeface="+mn-lt"/>
                <a:cs typeface="+mn-cs"/>
              </a:defRPr>
            </a:lvl1pPr>
          </a:lstStyle>
          <a:p>
            <a:pPr>
              <a:defRPr/>
            </a:pPr>
            <a:endParaRPr lang="en-US"/>
          </a:p>
        </p:txBody>
      </p:sp>
      <p:sp>
        <p:nvSpPr>
          <p:cNvPr id="64525" name="Rectangle 13"/>
          <p:cNvSpPr>
            <a:spLocks noGrp="1" noChangeArrowheads="1"/>
          </p:cNvSpPr>
          <p:nvPr>
            <p:ph type="sldNum" sz="quarter" idx="4"/>
          </p:nvPr>
        </p:nvSpPr>
        <p:spPr bwMode="auto">
          <a:xfrm>
            <a:off x="6781800" y="474345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lvl1pPr>
          </a:lstStyle>
          <a:p>
            <a:fld id="{7CD1872E-36FB-4D42-920F-0F136A3D8B69}" type="slidenum">
              <a:rPr lang="en-US" altLang="en-US"/>
              <a:pPr/>
              <a:t>‹#›</a:t>
            </a:fld>
            <a:endParaRPr lang="en-US" altLang="en-US"/>
          </a:p>
        </p:txBody>
      </p:sp>
    </p:spTree>
    <p:extLst>
      <p:ext uri="{BB962C8B-B14F-4D97-AF65-F5344CB8AC3E}">
        <p14:creationId xmlns:p14="http://schemas.microsoft.com/office/powerpoint/2010/main" val="23069955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Tahoma" pitchFamily="34" charset="0"/>
        </a:defRPr>
      </a:lvl2pPr>
      <a:lvl3pPr algn="l" rtl="0" eaLnBrk="0" fontAlgn="base" hangingPunct="0">
        <a:spcBef>
          <a:spcPct val="0"/>
        </a:spcBef>
        <a:spcAft>
          <a:spcPct val="0"/>
        </a:spcAft>
        <a:defRPr sz="3300">
          <a:solidFill>
            <a:schemeClr val="tx2"/>
          </a:solidFill>
          <a:latin typeface="Tahoma" pitchFamily="34" charset="0"/>
        </a:defRPr>
      </a:lvl3pPr>
      <a:lvl4pPr algn="l" rtl="0" eaLnBrk="0" fontAlgn="base" hangingPunct="0">
        <a:spcBef>
          <a:spcPct val="0"/>
        </a:spcBef>
        <a:spcAft>
          <a:spcPct val="0"/>
        </a:spcAft>
        <a:defRPr sz="3300">
          <a:solidFill>
            <a:schemeClr val="tx2"/>
          </a:solidFill>
          <a:latin typeface="Tahoma" pitchFamily="34" charset="0"/>
        </a:defRPr>
      </a:lvl4pPr>
      <a:lvl5pPr algn="l" rtl="0" eaLnBrk="0" fontAlgn="base" hangingPunct="0">
        <a:spcBef>
          <a:spcPct val="0"/>
        </a:spcBef>
        <a:spcAft>
          <a:spcPct val="0"/>
        </a:spcAft>
        <a:defRPr sz="3300">
          <a:solidFill>
            <a:schemeClr val="tx2"/>
          </a:solidFill>
          <a:latin typeface="Tahoma" pitchFamily="34" charset="0"/>
        </a:defRPr>
      </a:lvl5pPr>
      <a:lvl6pPr marL="342900" algn="l" rtl="0" eaLnBrk="1" fontAlgn="base" hangingPunct="1">
        <a:spcBef>
          <a:spcPct val="0"/>
        </a:spcBef>
        <a:spcAft>
          <a:spcPct val="0"/>
        </a:spcAft>
        <a:defRPr sz="3300">
          <a:solidFill>
            <a:schemeClr val="tx2"/>
          </a:solidFill>
          <a:latin typeface="Tahoma" pitchFamily="34" charset="0"/>
        </a:defRPr>
      </a:lvl6pPr>
      <a:lvl7pPr marL="685800" algn="l" rtl="0" eaLnBrk="1" fontAlgn="base" hangingPunct="1">
        <a:spcBef>
          <a:spcPct val="0"/>
        </a:spcBef>
        <a:spcAft>
          <a:spcPct val="0"/>
        </a:spcAft>
        <a:defRPr sz="3300">
          <a:solidFill>
            <a:schemeClr val="tx2"/>
          </a:solidFill>
          <a:latin typeface="Tahoma" pitchFamily="34" charset="0"/>
        </a:defRPr>
      </a:lvl7pPr>
      <a:lvl8pPr marL="1028700" algn="l" rtl="0" eaLnBrk="1" fontAlgn="base" hangingPunct="1">
        <a:spcBef>
          <a:spcPct val="0"/>
        </a:spcBef>
        <a:spcAft>
          <a:spcPct val="0"/>
        </a:spcAft>
        <a:defRPr sz="3300">
          <a:solidFill>
            <a:schemeClr val="tx2"/>
          </a:solidFill>
          <a:latin typeface="Tahoma" pitchFamily="34" charset="0"/>
        </a:defRPr>
      </a:lvl8pPr>
      <a:lvl9pPr marL="1371600" algn="l" rtl="0" eaLnBrk="1" fontAlgn="base" hangingPunct="1">
        <a:spcBef>
          <a:spcPct val="0"/>
        </a:spcBef>
        <a:spcAft>
          <a:spcPct val="0"/>
        </a:spcAft>
        <a:defRPr sz="3300">
          <a:solidFill>
            <a:schemeClr val="tx2"/>
          </a:solidFill>
          <a:latin typeface="Tahoma" pitchFamily="34" charset="0"/>
        </a:defRPr>
      </a:lvl9pPr>
    </p:titleStyle>
    <p:bodyStyle>
      <a:lvl1pPr marL="257175" indent="-257175"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hlink"/>
        </a:buClr>
        <a:buSzPct val="55000"/>
        <a:buFont typeface="Wingdings" panose="05000000000000000000" pitchFamily="2" charset="2"/>
        <a:buChar char="n"/>
        <a:defRPr sz="2100">
          <a:solidFill>
            <a:schemeClr val="tx1"/>
          </a:solidFill>
          <a:latin typeface="+mn-lt"/>
        </a:defRPr>
      </a:lvl2pPr>
      <a:lvl3pPr marL="857250" indent="-171450" algn="l" rtl="0" eaLnBrk="0" fontAlgn="base" hangingPunct="0">
        <a:spcBef>
          <a:spcPct val="20000"/>
        </a:spcBef>
        <a:spcAft>
          <a:spcPct val="0"/>
        </a:spcAft>
        <a:buClr>
          <a:schemeClr val="folHlink"/>
        </a:buClr>
        <a:buSzPct val="50000"/>
        <a:buFont typeface="Wingdings" panose="05000000000000000000" pitchFamily="2" charset="2"/>
        <a:buChar char="n"/>
        <a:defRPr sz="1800">
          <a:solidFill>
            <a:schemeClr val="tx1"/>
          </a:solidFill>
          <a:latin typeface="+mn-lt"/>
        </a:defRPr>
      </a:lvl3pPr>
      <a:lvl4pPr marL="1200150" indent="-171450" algn="l" rtl="0" eaLnBrk="0" fontAlgn="base" hangingPunct="0">
        <a:spcBef>
          <a:spcPct val="20000"/>
        </a:spcBef>
        <a:spcAft>
          <a:spcPct val="0"/>
        </a:spcAft>
        <a:buClr>
          <a:schemeClr val="accent2"/>
        </a:buClr>
        <a:buSzPct val="55000"/>
        <a:buFont typeface="Wingdings" panose="05000000000000000000" pitchFamily="2" charset="2"/>
        <a:buChar char="n"/>
        <a:defRPr sz="1500">
          <a:solidFill>
            <a:schemeClr val="tx1"/>
          </a:solidFill>
          <a:latin typeface="+mn-lt"/>
        </a:defRPr>
      </a:lvl4pPr>
      <a:lvl5pPr marL="1543050" indent="-171450" algn="l" rtl="0" eaLnBrk="0" fontAlgn="base" hangingPunct="0">
        <a:spcBef>
          <a:spcPct val="20000"/>
        </a:spcBef>
        <a:spcAft>
          <a:spcPct val="0"/>
        </a:spcAft>
        <a:buClr>
          <a:schemeClr val="accent1"/>
        </a:buClr>
        <a:buSzPct val="50000"/>
        <a:buFont typeface="Wingdings" panose="05000000000000000000"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85017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Right Triangle 13"/>
          <p:cNvSpPr>
            <a:spLocks/>
          </p:cNvSpPr>
          <p:nvPr/>
        </p:nvSpPr>
        <p:spPr bwMode="auto">
          <a:xfrm>
            <a:off x="-6042" y="4343440"/>
            <a:ext cx="3402314" cy="810651"/>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750">
                <a:solidFill>
                  <a:schemeClr val="tx1"/>
                </a:solidFill>
              </a:defRPr>
            </a:lvl1pPr>
            <a:extLst/>
          </a:lstStyle>
          <a:p>
            <a:fld id="{25D4FB04-DD8A-4D90-8EA4-683F5CD8EE63}" type="datetimeFigureOut">
              <a:rPr lang="en-US" smtClean="0"/>
              <a:t>7/20/2017</a:t>
            </a:fld>
            <a:endParaRPr lang="en-US"/>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75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750" b="0">
                <a:solidFill>
                  <a:schemeClr val="tx1"/>
                </a:solidFill>
              </a:defRPr>
            </a:lvl1pPr>
            <a:extLst/>
          </a:lstStyle>
          <a:p>
            <a:fld id="{56BA30BB-1747-4E45-BA8B-FCC02F5E1BBA}" type="slidenum">
              <a:rPr lang="en-US" smtClean="0"/>
              <a:t>‹#›</a:t>
            </a:fld>
            <a:endParaRPr lang="en-US"/>
          </a:p>
        </p:txBody>
      </p:sp>
    </p:spTree>
    <p:extLst>
      <p:ext uri="{BB962C8B-B14F-4D97-AF65-F5344CB8AC3E}">
        <p14:creationId xmlns:p14="http://schemas.microsoft.com/office/powerpoint/2010/main" val="280590637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9.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9.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3.emf"/><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4.jpeg"/><Relationship Id="rId4" Type="http://schemas.openxmlformats.org/officeDocument/2006/relationships/hyperlink" Target="http://www.twice-win.com/img/p/15-62-large.jpg"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images.google.com/imgres?imgurl=http://www.goodhousekeeping.com/cm/goodhousekeeping/images/mirena-IUD-de.jpg&amp;imgrefurl=http://www.goodhousekeeping.com/health/womens/hormone-help-jun07&amp;usg=__bl80Wj3ln15rUKkPvRaco21l2bc=&amp;h=200&amp;w=200&amp;sz=5&amp;hl=en&amp;start=16&amp;um=1&amp;itbs=1&amp;tbnid=g59MPgu_f1C6TM:&amp;tbnh=104&amp;tbnw=104&amp;prev=/images?q%3Dimage%2Bof%2Bmirena%2Biud%26um%3D1%26hl%3Den%26sa%3DX%26rlz%3D1T4DKUS_enUS295US295%26tbs%3Disch: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uMcTsuf8Xx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cardeaservices.org/resourcecenter/inserting-long-acting-reversible-contraception-larc-immediately-after-childbirth"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dmgaz.org/dean-coonrod-presentation-arizona-perinatal-trus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600200" y="965371"/>
            <a:ext cx="5829300" cy="1096565"/>
          </a:xfrm>
        </p:spPr>
        <p:txBody>
          <a:bodyPr/>
          <a:lstStyle/>
          <a:p>
            <a:pPr algn="ctr" eaLnBrk="1" hangingPunct="1">
              <a:defRPr/>
            </a:pPr>
            <a:r>
              <a:rPr lang="en-US" sz="2800" b="1" cap="all" dirty="0"/>
              <a:t>Immediate Postpartum LARC: Why and How</a:t>
            </a:r>
            <a:endParaRPr lang="en-US" sz="2800" dirty="0"/>
          </a:p>
        </p:txBody>
      </p:sp>
      <p:sp>
        <p:nvSpPr>
          <p:cNvPr id="29699" name="Rectangle 3"/>
          <p:cNvSpPr>
            <a:spLocks noGrp="1" noChangeArrowheads="1"/>
          </p:cNvSpPr>
          <p:nvPr>
            <p:ph type="subTitle" idx="1"/>
          </p:nvPr>
        </p:nvSpPr>
        <p:spPr>
          <a:xfrm>
            <a:off x="1714499" y="2628900"/>
            <a:ext cx="5978071" cy="1543050"/>
          </a:xfrm>
        </p:spPr>
        <p:txBody>
          <a:bodyPr/>
          <a:lstStyle/>
          <a:p>
            <a:pPr eaLnBrk="1" hangingPunct="1">
              <a:lnSpc>
                <a:spcPct val="90000"/>
              </a:lnSpc>
            </a:pPr>
            <a:r>
              <a:rPr lang="en-US" altLang="en-US" sz="2000" dirty="0"/>
              <a:t>Dean V. Coonrod, Patricia Habak, Debra Welborn, LeAnn Hardin, &amp; Joy Atkinson </a:t>
            </a:r>
          </a:p>
          <a:p>
            <a:pPr eaLnBrk="1" hangingPunct="1">
              <a:lnSpc>
                <a:spcPct val="90000"/>
              </a:lnSpc>
            </a:pPr>
            <a:endParaRPr lang="en-US" altLang="en-US" sz="2000" dirty="0"/>
          </a:p>
          <a:p>
            <a:pPr eaLnBrk="1" hangingPunct="1">
              <a:lnSpc>
                <a:spcPct val="90000"/>
              </a:lnSpc>
            </a:pPr>
            <a:r>
              <a:rPr lang="en-US" altLang="en-US" sz="2000" dirty="0"/>
              <a:t>Maricopa Integrated Health System (MIHS)</a:t>
            </a:r>
          </a:p>
          <a:p>
            <a:pPr eaLnBrk="1" hangingPunct="1">
              <a:lnSpc>
                <a:spcPct val="90000"/>
              </a:lnSpc>
            </a:pPr>
            <a:r>
              <a:rPr lang="en-US" altLang="en-US" sz="2000" dirty="0"/>
              <a:t>District Medical Group (DMG)</a:t>
            </a:r>
          </a:p>
          <a:p>
            <a:pPr eaLnBrk="1" hangingPunct="1">
              <a:lnSpc>
                <a:spcPct val="90000"/>
              </a:lnSpc>
            </a:pPr>
            <a:r>
              <a:rPr lang="en-US" altLang="en-US" sz="2000" dirty="0"/>
              <a:t>University of Arizona College of Medicine- Phoenix</a:t>
            </a:r>
          </a:p>
        </p:txBody>
      </p:sp>
      <p:pic>
        <p:nvPicPr>
          <p:cNvPr id="29700" name="Picture 4" descr="Mih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783214"/>
            <a:ext cx="776514" cy="112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DMG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8230" y="226306"/>
            <a:ext cx="1320942" cy="51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http://www.optics.arizona.edu/antiques/images/University_of_Arizona%20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9944" y="4251338"/>
            <a:ext cx="715793" cy="66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06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Unplanned Births in Arizona</a:t>
            </a:r>
          </a:p>
        </p:txBody>
      </p:sp>
      <p:sp>
        <p:nvSpPr>
          <p:cNvPr id="3" name="Content Placeholder 2"/>
          <p:cNvSpPr>
            <a:spLocks noGrp="1"/>
          </p:cNvSpPr>
          <p:nvPr>
            <p:ph idx="1"/>
          </p:nvPr>
        </p:nvSpPr>
        <p:spPr/>
        <p:txBody>
          <a:bodyPr>
            <a:noAutofit/>
          </a:bodyPr>
          <a:lstStyle/>
          <a:p>
            <a:pPr>
              <a:spcAft>
                <a:spcPts val="600"/>
              </a:spcAft>
            </a:pPr>
            <a:r>
              <a:rPr lang="en-US" sz="2700" dirty="0"/>
              <a:t>In 2010, 51 percent of births in Arizona were unplanned.</a:t>
            </a:r>
          </a:p>
          <a:p>
            <a:pPr>
              <a:spcAft>
                <a:spcPts val="600"/>
              </a:spcAft>
            </a:pPr>
            <a:r>
              <a:rPr lang="en-US" sz="2700" dirty="0"/>
              <a:t>Those births cost the state </a:t>
            </a:r>
            <a:r>
              <a:rPr lang="en-US" sz="2700" b="1" dirty="0"/>
              <a:t>$161,500,000.</a:t>
            </a:r>
          </a:p>
          <a:p>
            <a:pPr>
              <a:spcAft>
                <a:spcPts val="600"/>
              </a:spcAft>
            </a:pPr>
            <a:r>
              <a:rPr lang="en-US" sz="2700" dirty="0"/>
              <a:t>Those births cost the Medicaid program   (federal and state) a total of </a:t>
            </a:r>
            <a:r>
              <a:rPr lang="en-US" sz="2700" b="1" dirty="0"/>
              <a:t>$670,900,000.</a:t>
            </a:r>
          </a:p>
        </p:txBody>
      </p:sp>
      <p:sp>
        <p:nvSpPr>
          <p:cNvPr id="4" name="TextBox 3"/>
          <p:cNvSpPr txBox="1"/>
          <p:nvPr/>
        </p:nvSpPr>
        <p:spPr>
          <a:xfrm>
            <a:off x="1428750" y="4751309"/>
            <a:ext cx="5257800" cy="276999"/>
          </a:xfrm>
          <a:prstGeom prst="rect">
            <a:avLst/>
          </a:prstGeom>
          <a:noFill/>
        </p:spPr>
        <p:txBody>
          <a:bodyPr wrap="square" rtlCol="0">
            <a:spAutoFit/>
          </a:bodyPr>
          <a:lstStyle/>
          <a:p>
            <a:r>
              <a:rPr lang="en-US" sz="1200" dirty="0" err="1"/>
              <a:t>Guttmacher</a:t>
            </a:r>
            <a:r>
              <a:rPr lang="en-US" sz="1200" dirty="0"/>
              <a:t>, Data from 2010</a:t>
            </a:r>
          </a:p>
        </p:txBody>
      </p:sp>
    </p:spTree>
    <p:extLst>
      <p:ext uri="{BB962C8B-B14F-4D97-AF65-F5344CB8AC3E}">
        <p14:creationId xmlns:p14="http://schemas.microsoft.com/office/powerpoint/2010/main" val="75002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Why Can’t They Wait? </a:t>
            </a:r>
          </a:p>
        </p:txBody>
      </p:sp>
      <p:sp>
        <p:nvSpPr>
          <p:cNvPr id="8" name="Content Placeholder 7"/>
          <p:cNvSpPr>
            <a:spLocks noGrp="1"/>
          </p:cNvSpPr>
          <p:nvPr>
            <p:ph idx="1"/>
          </p:nvPr>
        </p:nvSpPr>
        <p:spPr>
          <a:xfrm>
            <a:off x="1182688" y="1513285"/>
            <a:ext cx="7772400" cy="3356258"/>
          </a:xfrm>
        </p:spPr>
        <p:txBody>
          <a:bodyPr>
            <a:normAutofit lnSpcReduction="10000"/>
          </a:bodyPr>
          <a:lstStyle/>
          <a:p>
            <a:pPr>
              <a:spcAft>
                <a:spcPts val="600"/>
              </a:spcAft>
            </a:pPr>
            <a:r>
              <a:rPr lang="en-US" sz="2000" dirty="0"/>
              <a:t>High interest in LARC exists among postpartum women, particularly among women with a recent unintended pregnancy and women who do not desire pregnancy for at least 2 years </a:t>
            </a:r>
            <a:r>
              <a:rPr lang="en-US" sz="1400" dirty="0"/>
              <a:t>(Tang et al., 2013). </a:t>
            </a:r>
          </a:p>
          <a:p>
            <a:pPr>
              <a:spcAft>
                <a:spcPts val="600"/>
              </a:spcAft>
            </a:pPr>
            <a:r>
              <a:rPr lang="en-US" sz="2000" dirty="0"/>
              <a:t>Over half of unintended pregnancies among women in the US occur within 2 years following delivery </a:t>
            </a:r>
            <a:r>
              <a:rPr lang="en-US" sz="1400" dirty="0"/>
              <a:t>(In Potter et al., 2014).</a:t>
            </a:r>
          </a:p>
          <a:p>
            <a:pPr>
              <a:spcAft>
                <a:spcPts val="600"/>
              </a:spcAft>
            </a:pPr>
            <a:r>
              <a:rPr lang="en-US" sz="2000" b="1" dirty="0"/>
              <a:t>Many women will not show up for their 6 week visit. </a:t>
            </a:r>
          </a:p>
          <a:p>
            <a:pPr>
              <a:spcAft>
                <a:spcPts val="600"/>
              </a:spcAft>
            </a:pPr>
            <a:r>
              <a:rPr lang="en-US" sz="2000" dirty="0"/>
              <a:t>Those that do may not meet CDC criteria for not being pregnant so unable to get a desired LARC</a:t>
            </a:r>
          </a:p>
          <a:p>
            <a:pPr lvl="1">
              <a:spcAft>
                <a:spcPts val="600"/>
              </a:spcAft>
            </a:pPr>
            <a:r>
              <a:rPr lang="en-US" sz="1700" dirty="0"/>
              <a:t>Unprotected intercourse, not exclusive breastfeeding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8868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71600" y="-12700"/>
            <a:ext cx="6858000" cy="5213350"/>
          </a:xfrm>
        </p:spPr>
      </p:pic>
    </p:spTree>
    <p:extLst>
      <p:ext uri="{BB962C8B-B14F-4D97-AF65-F5344CB8AC3E}">
        <p14:creationId xmlns:p14="http://schemas.microsoft.com/office/powerpoint/2010/main" val="403197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075" y="317614"/>
            <a:ext cx="6172200" cy="857250"/>
          </a:xfrm>
        </p:spPr>
        <p:txBody>
          <a:bodyPr>
            <a:noAutofit/>
          </a:bodyPr>
          <a:lstStyle/>
          <a:p>
            <a:pPr eaLnBrk="1" hangingPunct="1">
              <a:defRPr/>
            </a:pPr>
            <a:r>
              <a:rPr lang="en-US" sz="2700" b="1" dirty="0"/>
              <a:t>LARC Continuation Rates Are the Highest of All Reversible Methods</a:t>
            </a:r>
          </a:p>
        </p:txBody>
      </p:sp>
      <p:graphicFrame>
        <p:nvGraphicFramePr>
          <p:cNvPr id="29699" name="Content Placeholder 3"/>
          <p:cNvGraphicFramePr>
            <a:graphicFrameLocks noGrp="1"/>
          </p:cNvGraphicFramePr>
          <p:nvPr>
            <p:ph idx="1"/>
            <p:extLst>
              <p:ext uri="{D42A27DB-BD31-4B8C-83A1-F6EECF244321}">
                <p14:modId xmlns:p14="http://schemas.microsoft.com/office/powerpoint/2010/main" val="3580361169"/>
              </p:ext>
            </p:extLst>
          </p:nvPr>
        </p:nvGraphicFramePr>
        <p:xfrm>
          <a:off x="1415653" y="1297782"/>
          <a:ext cx="6242447" cy="3293269"/>
        </p:xfrm>
        <a:graphic>
          <a:graphicData uri="http://schemas.openxmlformats.org/presentationml/2006/ole">
            <mc:AlternateContent xmlns:mc="http://schemas.openxmlformats.org/markup-compatibility/2006">
              <mc:Choice xmlns:v="urn:schemas-microsoft-com:vml" Requires="v">
                <p:oleObj spid="_x0000_s1094" r:id="rId4" imgW="8327858" imgH="4627265" progId="Excel.Chart.8">
                  <p:embed/>
                </p:oleObj>
              </mc:Choice>
              <mc:Fallback>
                <p:oleObj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653" y="1297782"/>
                        <a:ext cx="6242447" cy="329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TextBox 4"/>
          <p:cNvSpPr txBox="1">
            <a:spLocks noChangeArrowheads="1"/>
          </p:cNvSpPr>
          <p:nvPr/>
        </p:nvSpPr>
        <p:spPr bwMode="auto">
          <a:xfrm>
            <a:off x="6338377" y="1413897"/>
            <a:ext cx="17388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600"/>
              </a:spcBef>
              <a:buClr>
                <a:srgbClr val="5C5CAE"/>
              </a:buClr>
              <a:buFont typeface="Arial" pitchFamily="34" charset="0"/>
              <a:buChar char="•"/>
              <a:defRPr sz="3200">
                <a:solidFill>
                  <a:srgbClr val="4D4D4D"/>
                </a:solidFill>
                <a:latin typeface="Arial" pitchFamily="34" charset="0"/>
                <a:ea typeface="ＭＳ Ｐゴシック" pitchFamily="34" charset="-128"/>
              </a:defRPr>
            </a:lvl1pPr>
            <a:lvl2pPr marL="742950" indent="-285750"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2pPr>
            <a:lvl3pPr marL="1143000" indent="-228600" eaLnBrk="0" hangingPunct="0">
              <a:lnSpc>
                <a:spcPct val="90000"/>
              </a:lnSpc>
              <a:spcBef>
                <a:spcPts val="600"/>
              </a:spcBef>
              <a:buClr>
                <a:srgbClr val="5C5CAE"/>
              </a:buClr>
              <a:buSzPct val="75000"/>
              <a:buFont typeface="Arial" pitchFamily="34" charset="0"/>
              <a:buChar char="▪"/>
              <a:defRPr sz="2800">
                <a:solidFill>
                  <a:srgbClr val="4D4D4D"/>
                </a:solidFill>
                <a:latin typeface="Arial" pitchFamily="34" charset="0"/>
                <a:ea typeface="ＭＳ Ｐゴシック" pitchFamily="34" charset="-128"/>
              </a:defRPr>
            </a:lvl3pPr>
            <a:lvl4pPr marL="1600200" indent="-228600"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4pPr>
            <a:lvl5pPr marL="2057400" indent="-228600" defTabSz="858838"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5pPr>
            <a:lvl6pPr marL="25146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6pPr>
            <a:lvl7pPr marL="29718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7pPr>
            <a:lvl8pPr marL="34290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8pPr>
            <a:lvl9pPr marL="38862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800" b="1" dirty="0">
                <a:solidFill>
                  <a:schemeClr val="tx1"/>
                </a:solidFill>
              </a:rPr>
              <a:t>One year continuation rates</a:t>
            </a:r>
          </a:p>
        </p:txBody>
      </p:sp>
      <p:sp>
        <p:nvSpPr>
          <p:cNvPr id="29701" name="TextBox 5"/>
          <p:cNvSpPr txBox="1">
            <a:spLocks noChangeArrowheads="1"/>
          </p:cNvSpPr>
          <p:nvPr/>
        </p:nvSpPr>
        <p:spPr bwMode="auto">
          <a:xfrm>
            <a:off x="4671333" y="4862658"/>
            <a:ext cx="43773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600"/>
              </a:spcBef>
              <a:buClr>
                <a:srgbClr val="5C5CAE"/>
              </a:buClr>
              <a:buFont typeface="Arial" pitchFamily="34" charset="0"/>
              <a:buChar char="•"/>
              <a:defRPr sz="3200">
                <a:solidFill>
                  <a:srgbClr val="4D4D4D"/>
                </a:solidFill>
                <a:latin typeface="Arial" pitchFamily="34" charset="0"/>
                <a:ea typeface="ＭＳ Ｐゴシック" pitchFamily="34" charset="-128"/>
              </a:defRPr>
            </a:lvl1pPr>
            <a:lvl2pPr marL="742950" indent="-285750"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2pPr>
            <a:lvl3pPr marL="1143000" indent="-228600" eaLnBrk="0" hangingPunct="0">
              <a:lnSpc>
                <a:spcPct val="90000"/>
              </a:lnSpc>
              <a:spcBef>
                <a:spcPts val="600"/>
              </a:spcBef>
              <a:buClr>
                <a:srgbClr val="5C5CAE"/>
              </a:buClr>
              <a:buSzPct val="75000"/>
              <a:buFont typeface="Arial" pitchFamily="34" charset="0"/>
              <a:buChar char="▪"/>
              <a:defRPr sz="2800">
                <a:solidFill>
                  <a:srgbClr val="4D4D4D"/>
                </a:solidFill>
                <a:latin typeface="Arial" pitchFamily="34" charset="0"/>
                <a:ea typeface="ＭＳ Ｐゴシック" pitchFamily="34" charset="-128"/>
              </a:defRPr>
            </a:lvl3pPr>
            <a:lvl4pPr marL="1600200" indent="-228600"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4pPr>
            <a:lvl5pPr marL="2057400" indent="-228600" defTabSz="858838"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5pPr>
            <a:lvl6pPr marL="25146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6pPr>
            <a:lvl7pPr marL="29718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7pPr>
            <a:lvl8pPr marL="34290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8pPr>
            <a:lvl9pPr marL="38862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200" dirty="0">
                <a:solidFill>
                  <a:schemeClr val="tx1"/>
                </a:solidFill>
              </a:rPr>
              <a:t>Trussell J in Hatcher R et al. </a:t>
            </a:r>
            <a:r>
              <a:rPr lang="en-US" altLang="en-US" sz="1200" i="1" dirty="0">
                <a:solidFill>
                  <a:schemeClr val="tx1"/>
                </a:solidFill>
              </a:rPr>
              <a:t>Contraceptive Technology. </a:t>
            </a:r>
            <a:r>
              <a:rPr lang="en-US" altLang="en-US" sz="1200" dirty="0">
                <a:solidFill>
                  <a:schemeClr val="tx1"/>
                </a:solidFill>
              </a:rPr>
              <a:t>2007.</a:t>
            </a:r>
          </a:p>
        </p:txBody>
      </p:sp>
      <p:sp>
        <p:nvSpPr>
          <p:cNvPr id="29702" name="TextBox 6"/>
          <p:cNvSpPr txBox="1">
            <a:spLocks noChangeArrowheads="1"/>
          </p:cNvSpPr>
          <p:nvPr/>
        </p:nvSpPr>
        <p:spPr bwMode="auto">
          <a:xfrm>
            <a:off x="3994547" y="4462780"/>
            <a:ext cx="15696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600"/>
              </a:spcBef>
              <a:buClr>
                <a:srgbClr val="5C5CAE"/>
              </a:buClr>
              <a:buFont typeface="Arial" pitchFamily="34" charset="0"/>
              <a:buChar char="•"/>
              <a:defRPr sz="3200">
                <a:solidFill>
                  <a:srgbClr val="4D4D4D"/>
                </a:solidFill>
                <a:latin typeface="Arial" pitchFamily="34" charset="0"/>
                <a:ea typeface="ＭＳ Ｐゴシック" pitchFamily="34" charset="-128"/>
              </a:defRPr>
            </a:lvl1pPr>
            <a:lvl2pPr marL="742950" indent="-285750"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2pPr>
            <a:lvl3pPr marL="1143000" indent="-228600" eaLnBrk="0" hangingPunct="0">
              <a:lnSpc>
                <a:spcPct val="90000"/>
              </a:lnSpc>
              <a:spcBef>
                <a:spcPts val="600"/>
              </a:spcBef>
              <a:buClr>
                <a:srgbClr val="5C5CAE"/>
              </a:buClr>
              <a:buSzPct val="75000"/>
              <a:buFont typeface="Arial" pitchFamily="34" charset="0"/>
              <a:buChar char="▪"/>
              <a:defRPr sz="2800">
                <a:solidFill>
                  <a:srgbClr val="4D4D4D"/>
                </a:solidFill>
                <a:latin typeface="Arial" pitchFamily="34" charset="0"/>
                <a:ea typeface="ＭＳ Ｐゴシック" pitchFamily="34" charset="-128"/>
              </a:defRPr>
            </a:lvl3pPr>
            <a:lvl4pPr marL="1600200" indent="-228600"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4pPr>
            <a:lvl5pPr marL="2057400" indent="-228600" defTabSz="858838" eaLnBrk="0" hangingPunct="0">
              <a:lnSpc>
                <a:spcPct val="90000"/>
              </a:lnSpc>
              <a:spcBef>
                <a:spcPts val="600"/>
              </a:spcBef>
              <a:buClr>
                <a:srgbClr val="5C5CAE"/>
              </a:buClr>
              <a:buFont typeface="Arial" pitchFamily="34" charset="0"/>
              <a:buChar char="▫"/>
              <a:defRPr sz="2800">
                <a:solidFill>
                  <a:srgbClr val="4D4D4D"/>
                </a:solidFill>
                <a:latin typeface="Arial" pitchFamily="34" charset="0"/>
                <a:ea typeface="ＭＳ Ｐゴシック" pitchFamily="34" charset="-128"/>
              </a:defRPr>
            </a:lvl5pPr>
            <a:lvl6pPr marL="25146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6pPr>
            <a:lvl7pPr marL="29718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7pPr>
            <a:lvl8pPr marL="34290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8pPr>
            <a:lvl9pPr marL="3886200" indent="-228600" defTabSz="858838" eaLnBrk="0" fontAlgn="base" hangingPunct="0">
              <a:lnSpc>
                <a:spcPct val="90000"/>
              </a:lnSpc>
              <a:spcBef>
                <a:spcPts val="600"/>
              </a:spcBef>
              <a:spcAft>
                <a:spcPct val="0"/>
              </a:spcAft>
              <a:buClr>
                <a:srgbClr val="5C5CAE"/>
              </a:buClr>
              <a:buFont typeface="Arial" pitchFamily="34" charset="0"/>
              <a:buChar char="▫"/>
              <a:defRPr sz="2800">
                <a:solidFill>
                  <a:srgbClr val="4D4D4D"/>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350" b="1" dirty="0">
                <a:solidFill>
                  <a:schemeClr val="tx1"/>
                </a:solidFill>
              </a:rPr>
              <a:t>Continuation (%)</a:t>
            </a:r>
          </a:p>
        </p:txBody>
      </p:sp>
    </p:spTree>
    <p:extLst>
      <p:ext uri="{BB962C8B-B14F-4D97-AF65-F5344CB8AC3E}">
        <p14:creationId xmlns:p14="http://schemas.microsoft.com/office/powerpoint/2010/main" val="230715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Background- </a:t>
            </a:r>
            <a:br>
              <a:rPr lang="en-US" b="1" dirty="0"/>
            </a:br>
            <a:r>
              <a:rPr lang="en-US" b="1" dirty="0"/>
              <a:t>LARC and Birth Spacing</a:t>
            </a:r>
            <a:endParaRPr lang="en-US" dirty="0"/>
          </a:p>
        </p:txBody>
      </p:sp>
      <p:sp>
        <p:nvSpPr>
          <p:cNvPr id="3" name="Content Placeholder 2"/>
          <p:cNvSpPr>
            <a:spLocks noGrp="1"/>
          </p:cNvSpPr>
          <p:nvPr>
            <p:ph idx="1"/>
          </p:nvPr>
        </p:nvSpPr>
        <p:spPr>
          <a:xfrm>
            <a:off x="725488" y="1513285"/>
            <a:ext cx="7772400" cy="3544944"/>
          </a:xfrm>
        </p:spPr>
        <p:txBody>
          <a:bodyPr>
            <a:normAutofit fontScale="92500" lnSpcReduction="10000"/>
          </a:bodyPr>
          <a:lstStyle/>
          <a:p>
            <a:r>
              <a:rPr lang="en-US" altLang="en-US" sz="2200" dirty="0"/>
              <a:t>Short intervals between pregnancies carry significant health risks for both mom and baby. </a:t>
            </a:r>
          </a:p>
          <a:p>
            <a:r>
              <a:rPr lang="en-US" altLang="en-US" sz="2200" dirty="0"/>
              <a:t>Women who used LARC had almost 4 times the odds of achieving an optimal birth interval compared with women who used less contraceptive effective methods</a:t>
            </a:r>
          </a:p>
          <a:p>
            <a:r>
              <a:rPr lang="en-US" altLang="en-US" sz="2200" dirty="0"/>
              <a:t>One study estimated that the implant was associated with longer </a:t>
            </a:r>
            <a:r>
              <a:rPr lang="en-US" altLang="en-US" sz="2200" dirty="0" err="1"/>
              <a:t>interpregnancy</a:t>
            </a:r>
            <a:r>
              <a:rPr lang="en-US" altLang="en-US" sz="2200" dirty="0"/>
              <a:t> interval in adolescents compared with less effective methods.</a:t>
            </a:r>
          </a:p>
          <a:p>
            <a:pPr marL="0" indent="0">
              <a:buNone/>
            </a:pPr>
            <a:endParaRPr lang="en-US" sz="1000" dirty="0"/>
          </a:p>
          <a:p>
            <a:pPr marL="0" indent="0">
              <a:buNone/>
            </a:pPr>
            <a:endParaRPr lang="en-US" sz="1100" dirty="0"/>
          </a:p>
          <a:p>
            <a:pPr marL="0" indent="0">
              <a:buNone/>
              <a:defRPr/>
            </a:pPr>
            <a:r>
              <a:rPr lang="en-US" sz="1200" dirty="0"/>
              <a:t>Thiel de </a:t>
            </a:r>
            <a:r>
              <a:rPr lang="en-US" sz="1200" dirty="0" err="1"/>
              <a:t>Bocanegra</a:t>
            </a:r>
            <a:r>
              <a:rPr lang="en-US" sz="1200" dirty="0"/>
              <a:t> H, Chang R, Howell M, et al. </a:t>
            </a:r>
            <a:r>
              <a:rPr lang="en-US" sz="1200" dirty="0" err="1"/>
              <a:t>Interpregnancy</a:t>
            </a:r>
            <a:r>
              <a:rPr lang="en-US" sz="1200" dirty="0"/>
              <a:t> intervals: impact of postpartum contraceptive effectiveness and coverage. Am J </a:t>
            </a:r>
            <a:r>
              <a:rPr lang="en-US" sz="1200" dirty="0" err="1"/>
              <a:t>Obstet</a:t>
            </a:r>
            <a:r>
              <a:rPr lang="en-US" sz="1200" dirty="0"/>
              <a:t> </a:t>
            </a:r>
            <a:r>
              <a:rPr lang="en-US" sz="1200" dirty="0" err="1"/>
              <a:t>Gynecol</a:t>
            </a:r>
            <a:r>
              <a:rPr lang="en-US" sz="1200" dirty="0"/>
              <a:t> 2014;210:311.e1-8.</a:t>
            </a:r>
          </a:p>
          <a:p>
            <a:pPr marL="0" indent="0">
              <a:buNone/>
              <a:defRPr/>
            </a:pPr>
            <a:endParaRPr lang="en-US" sz="300" dirty="0"/>
          </a:p>
          <a:p>
            <a:pPr marL="0" indent="0">
              <a:buNone/>
              <a:defRPr/>
            </a:pPr>
            <a:r>
              <a:rPr lang="en-US" sz="1200" dirty="0"/>
              <a:t>Baldwin M, Edelman A. The effect of long-acting reversible contraception in rapid repeat pregnancy in adolescents: A review. </a:t>
            </a:r>
            <a:r>
              <a:rPr lang="en-US" sz="1200" i="1" dirty="0"/>
              <a:t>J </a:t>
            </a:r>
            <a:r>
              <a:rPr lang="en-US" sz="1200" i="1" dirty="0" err="1"/>
              <a:t>Adolesc</a:t>
            </a:r>
            <a:r>
              <a:rPr lang="en-US" sz="1200" i="1" dirty="0"/>
              <a:t> Health. </a:t>
            </a:r>
            <a:r>
              <a:rPr lang="en-US" sz="1200" dirty="0"/>
              <a:t>2013;52:S47-S53.</a:t>
            </a:r>
          </a:p>
          <a:p>
            <a:endParaRPr lang="en-US" dirty="0"/>
          </a:p>
        </p:txBody>
      </p:sp>
    </p:spTree>
    <p:extLst>
      <p:ext uri="{BB962C8B-B14F-4D97-AF65-F5344CB8AC3E}">
        <p14:creationId xmlns:p14="http://schemas.microsoft.com/office/powerpoint/2010/main" val="3830725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E1089892-A9BE-4B82-90FE-D7E920D1D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42867"/>
            <a:ext cx="340042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85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1600" y="914401"/>
            <a:ext cx="6433871" cy="3421856"/>
          </a:xfrm>
          <a:prstGeom prst="rect">
            <a:avLst/>
          </a:prstGeom>
        </p:spPr>
      </p:pic>
    </p:spTree>
    <p:extLst>
      <p:ext uri="{BB962C8B-B14F-4D97-AF65-F5344CB8AC3E}">
        <p14:creationId xmlns:p14="http://schemas.microsoft.com/office/powerpoint/2010/main" val="173473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Image result for powerpoint balance sca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870" y="1491916"/>
            <a:ext cx="4217291" cy="271111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bwMode="auto">
          <a:xfrm>
            <a:off x="481264" y="1524001"/>
            <a:ext cx="1773430" cy="1459831"/>
          </a:xfrm>
          <a:prstGeom prst="wedgeRoundRectCallout">
            <a:avLst>
              <a:gd name="adj1" fmla="val 85884"/>
              <a:gd name="adj2" fmla="val 75541"/>
              <a:gd name="adj3" fmla="val 1666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1 Medicaid</a:t>
            </a:r>
          </a:p>
          <a:p>
            <a:pPr marL="0" marR="0" indent="0" algn="l" defTabSz="914400" rtl="0" eaLnBrk="1" fontAlgn="base" latinLnBrk="0" hangingPunct="1">
              <a:lnSpc>
                <a:spcPct val="100000"/>
              </a:lnSpc>
              <a:spcBef>
                <a:spcPct val="0"/>
              </a:spcBef>
              <a:spcAft>
                <a:spcPct val="0"/>
              </a:spcAft>
              <a:buClrTx/>
              <a:buSzTx/>
              <a:buFontTx/>
              <a:buNone/>
              <a:tabLst/>
            </a:pPr>
            <a:r>
              <a:rPr lang="en-US" sz="2400" dirty="0">
                <a:latin typeface="Tahoma" pitchFamily="34" charset="0"/>
              </a:rPr>
              <a:t>Birth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$40,000</a:t>
            </a:r>
          </a:p>
        </p:txBody>
      </p:sp>
      <p:sp>
        <p:nvSpPr>
          <p:cNvPr id="6" name="Rounded Rectangular Callout 5"/>
          <p:cNvSpPr/>
          <p:nvPr/>
        </p:nvSpPr>
        <p:spPr bwMode="auto">
          <a:xfrm>
            <a:off x="7001372" y="393038"/>
            <a:ext cx="1773430" cy="1459831"/>
          </a:xfrm>
          <a:prstGeom prst="wedgeRoundRectCallout">
            <a:avLst>
              <a:gd name="adj1" fmla="val -64276"/>
              <a:gd name="adj2" fmla="val 81035"/>
              <a:gd name="adj3" fmla="val 1666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dirty="0">
                <a:latin typeface="Tahoma" pitchFamily="34" charset="0"/>
              </a:rPr>
              <a:t>4 IUDs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$2,800</a:t>
            </a:r>
          </a:p>
        </p:txBody>
      </p:sp>
    </p:spTree>
    <p:extLst>
      <p:ext uri="{BB962C8B-B14F-4D97-AF65-F5344CB8AC3E}">
        <p14:creationId xmlns:p14="http://schemas.microsoft.com/office/powerpoint/2010/main" val="398553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4501" y="342901"/>
            <a:ext cx="5925740" cy="2702534"/>
          </a:xfrm>
          <a:prstGeom prst="rect">
            <a:avLst/>
          </a:prstGeom>
        </p:spPr>
      </p:pic>
      <p:sp>
        <p:nvSpPr>
          <p:cNvPr id="3" name="TextBox 2"/>
          <p:cNvSpPr txBox="1"/>
          <p:nvPr/>
        </p:nvSpPr>
        <p:spPr>
          <a:xfrm>
            <a:off x="1485900" y="3429000"/>
            <a:ext cx="6400800" cy="1200329"/>
          </a:xfrm>
          <a:prstGeom prst="rect">
            <a:avLst/>
          </a:prstGeom>
          <a:solidFill>
            <a:schemeClr val="accent1">
              <a:lumMod val="40000"/>
              <a:lumOff val="60000"/>
            </a:schemeClr>
          </a:solidFill>
        </p:spPr>
        <p:txBody>
          <a:bodyPr wrap="square" rtlCol="0">
            <a:spAutoFit/>
          </a:bodyPr>
          <a:lstStyle/>
          <a:p>
            <a:pPr algn="ctr"/>
            <a:r>
              <a:rPr lang="en-US" sz="2400" dirty="0"/>
              <a:t>Immediate IUD insertion strategy results in </a:t>
            </a:r>
          </a:p>
          <a:p>
            <a:pPr algn="ctr"/>
            <a:r>
              <a:rPr lang="en-US" sz="2400" dirty="0"/>
              <a:t>~ $282,540 savings per 1000 women over </a:t>
            </a:r>
          </a:p>
          <a:p>
            <a:pPr algn="ctr"/>
            <a:r>
              <a:rPr lang="en-US" sz="2400" dirty="0"/>
              <a:t>2 year time frame.</a:t>
            </a:r>
          </a:p>
        </p:txBody>
      </p:sp>
      <p:sp>
        <p:nvSpPr>
          <p:cNvPr id="4" name="TextBox 3"/>
          <p:cNvSpPr txBox="1"/>
          <p:nvPr/>
        </p:nvSpPr>
        <p:spPr>
          <a:xfrm>
            <a:off x="4229100" y="4800600"/>
            <a:ext cx="3657600" cy="276999"/>
          </a:xfrm>
          <a:prstGeom prst="rect">
            <a:avLst/>
          </a:prstGeom>
          <a:noFill/>
        </p:spPr>
        <p:txBody>
          <a:bodyPr wrap="square" rtlCol="0">
            <a:spAutoFit/>
          </a:bodyPr>
          <a:lstStyle/>
          <a:p>
            <a:pPr algn="r"/>
            <a:r>
              <a:rPr lang="en-US" sz="1200" i="1" dirty="0"/>
              <a:t>Fertility and Sterility</a:t>
            </a:r>
            <a:r>
              <a:rPr lang="en-US" sz="1200" dirty="0"/>
              <a:t>, Jan 2015.</a:t>
            </a:r>
            <a:endParaRPr lang="en-US" sz="1200" i="1" dirty="0"/>
          </a:p>
        </p:txBody>
      </p:sp>
    </p:spTree>
    <p:extLst>
      <p:ext uri="{BB962C8B-B14F-4D97-AF65-F5344CB8AC3E}">
        <p14:creationId xmlns:p14="http://schemas.microsoft.com/office/powerpoint/2010/main" val="174780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Colorado Dropped Teen Birth Rate by 40 Percent in Four Years</a:t>
            </a:r>
          </a:p>
        </p:txBody>
      </p:sp>
      <p:sp>
        <p:nvSpPr>
          <p:cNvPr id="3" name="Content Placeholder 2"/>
          <p:cNvSpPr>
            <a:spLocks noGrp="1"/>
          </p:cNvSpPr>
          <p:nvPr>
            <p:ph idx="1"/>
          </p:nvPr>
        </p:nvSpPr>
        <p:spPr>
          <a:xfrm>
            <a:off x="992414" y="1398270"/>
            <a:ext cx="6489699" cy="3771900"/>
          </a:xfrm>
        </p:spPr>
        <p:txBody>
          <a:bodyPr>
            <a:normAutofit fontScale="92500"/>
          </a:bodyPr>
          <a:lstStyle/>
          <a:p>
            <a:pPr lvl="1">
              <a:spcAft>
                <a:spcPts val="500"/>
              </a:spcAft>
              <a:buFont typeface="Arial" panose="020B0604020202020204" pitchFamily="34" charset="0"/>
              <a:buChar char="•"/>
              <a:defRPr/>
            </a:pPr>
            <a:r>
              <a:rPr lang="en-US" sz="1800" dirty="0"/>
              <a:t>Since 2009, the state has provided 30,000 contraceptive implants or intrauterine devices (IUDs) at low or no cost.</a:t>
            </a:r>
          </a:p>
          <a:p>
            <a:pPr lvl="1">
              <a:spcAft>
                <a:spcPts val="500"/>
              </a:spcAft>
              <a:buFont typeface="Arial" panose="020B0604020202020204" pitchFamily="34" charset="0"/>
              <a:buChar char="•"/>
              <a:defRPr/>
            </a:pPr>
            <a:r>
              <a:rPr lang="en-US" sz="1800" dirty="0"/>
              <a:t>“</a:t>
            </a:r>
            <a:r>
              <a:rPr lang="en-US" sz="1800" b="1" dirty="0"/>
              <a:t>teen abortion rate </a:t>
            </a:r>
            <a:r>
              <a:rPr lang="en-US" sz="1800" b="1" u="sng" dirty="0"/>
              <a:t>fell by </a:t>
            </a:r>
            <a:r>
              <a:rPr lang="en-US" sz="1800" b="1" dirty="0"/>
              <a:t>35 percent</a:t>
            </a:r>
            <a:r>
              <a:rPr lang="en-US" sz="1800" dirty="0"/>
              <a:t> between 2009 and 2012”</a:t>
            </a:r>
          </a:p>
          <a:p>
            <a:pPr lvl="1">
              <a:spcAft>
                <a:spcPts val="500"/>
              </a:spcAft>
              <a:buFont typeface="Arial" panose="020B0604020202020204" pitchFamily="34" charset="0"/>
              <a:buChar char="•"/>
              <a:defRPr/>
            </a:pPr>
            <a:r>
              <a:rPr lang="en-US" sz="1800" dirty="0"/>
              <a:t>“</a:t>
            </a:r>
            <a:r>
              <a:rPr lang="en-US" sz="1800" b="1" dirty="0"/>
              <a:t>the state </a:t>
            </a:r>
            <a:r>
              <a:rPr lang="en-US" sz="1800" b="1" u="sng" dirty="0"/>
              <a:t>saved </a:t>
            </a:r>
            <a:r>
              <a:rPr lang="en-US" sz="1800" b="1" dirty="0"/>
              <a:t>$42.5 million </a:t>
            </a:r>
            <a:r>
              <a:rPr lang="en-US" sz="1800" dirty="0"/>
              <a:t>in health-care expenditures associated with teen births.”</a:t>
            </a:r>
          </a:p>
          <a:p>
            <a:pPr lvl="1">
              <a:spcAft>
                <a:spcPts val="500"/>
              </a:spcAft>
              <a:buFont typeface="Arial" panose="020B0604020202020204" pitchFamily="34" charset="0"/>
              <a:buChar char="•"/>
              <a:defRPr/>
            </a:pPr>
            <a:r>
              <a:rPr lang="en-US" sz="1800" b="1" u="sng" dirty="0"/>
              <a:t>Teens were 5 times more likely to be pregnant again </a:t>
            </a:r>
            <a:r>
              <a:rPr lang="en-US" sz="1800" dirty="0"/>
              <a:t>one year later if they did not receive an immediate postpartum IUD. </a:t>
            </a:r>
          </a:p>
          <a:p>
            <a:pPr lvl="1">
              <a:buFont typeface="Arial" panose="020B0604020202020204" pitchFamily="34" charset="0"/>
              <a:buChar char="•"/>
              <a:defRPr/>
            </a:pPr>
            <a:endParaRPr lang="en-US" sz="1500" dirty="0"/>
          </a:p>
          <a:p>
            <a:pPr lvl="1">
              <a:buFont typeface="Arial" panose="020B0604020202020204" pitchFamily="34" charset="0"/>
              <a:buChar char="•"/>
              <a:defRPr/>
            </a:pPr>
            <a:endParaRPr lang="en-US" sz="1500" dirty="0"/>
          </a:p>
          <a:p>
            <a:pPr>
              <a:spcBef>
                <a:spcPct val="0"/>
              </a:spcBef>
              <a:buNone/>
            </a:pPr>
            <a:r>
              <a:rPr lang="en-US" altLang="en-US" sz="1200" dirty="0">
                <a:solidFill>
                  <a:srgbClr val="333333"/>
                </a:solidFill>
                <a:latin typeface="Arial" pitchFamily="34" charset="0"/>
              </a:rPr>
              <a:t>      </a:t>
            </a:r>
            <a:r>
              <a:rPr lang="en-US" altLang="en-US" sz="1200" dirty="0" err="1">
                <a:solidFill>
                  <a:srgbClr val="333333"/>
                </a:solidFill>
                <a:latin typeface="Arial" pitchFamily="34" charset="0"/>
              </a:rPr>
              <a:t>Tocce</a:t>
            </a:r>
            <a:r>
              <a:rPr lang="en-US" altLang="en-US" sz="1200" dirty="0">
                <a:solidFill>
                  <a:srgbClr val="333333"/>
                </a:solidFill>
                <a:latin typeface="Arial" pitchFamily="34" charset="0"/>
              </a:rPr>
              <a:t> KM, </a:t>
            </a:r>
            <a:r>
              <a:rPr lang="en-US" altLang="en-US" sz="1200" dirty="0" err="1">
                <a:solidFill>
                  <a:srgbClr val="333333"/>
                </a:solidFill>
                <a:latin typeface="Arial" pitchFamily="34" charset="0"/>
              </a:rPr>
              <a:t>Sheeder</a:t>
            </a:r>
            <a:r>
              <a:rPr lang="en-US" altLang="en-US" sz="1200" dirty="0">
                <a:solidFill>
                  <a:srgbClr val="333333"/>
                </a:solidFill>
                <a:latin typeface="Arial" pitchFamily="34" charset="0"/>
              </a:rPr>
              <a:t> JL, Teal SB. Rapid repeat pregnancy in adolescents: Do immediate postpartum contraceptive implants make a difference? </a:t>
            </a:r>
            <a:r>
              <a:rPr lang="pt-BR" altLang="en-US" sz="1200" dirty="0">
                <a:solidFill>
                  <a:srgbClr val="333333"/>
                </a:solidFill>
                <a:latin typeface="Arial" pitchFamily="34" charset="0"/>
              </a:rPr>
              <a:t>Am J Obstet Gynecol 2012;206:481.e1-7. </a:t>
            </a:r>
          </a:p>
          <a:p>
            <a:endParaRPr lang="en-US" dirty="0"/>
          </a:p>
        </p:txBody>
      </p:sp>
    </p:spTree>
    <p:extLst>
      <p:ext uri="{BB962C8B-B14F-4D97-AF65-F5344CB8AC3E}">
        <p14:creationId xmlns:p14="http://schemas.microsoft.com/office/powerpoint/2010/main" val="135731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LARC</a:t>
            </a:r>
          </a:p>
        </p:txBody>
      </p:sp>
      <p:sp>
        <p:nvSpPr>
          <p:cNvPr id="3" name="Content Placeholder 2"/>
          <p:cNvSpPr>
            <a:spLocks noGrp="1"/>
          </p:cNvSpPr>
          <p:nvPr>
            <p:ph idx="1"/>
          </p:nvPr>
        </p:nvSpPr>
        <p:spPr>
          <a:xfrm>
            <a:off x="1182688" y="1513284"/>
            <a:ext cx="4113212" cy="3241595"/>
          </a:xfrm>
        </p:spPr>
        <p:txBody>
          <a:bodyPr/>
          <a:lstStyle/>
          <a:p>
            <a:pPr marL="0" indent="0">
              <a:buNone/>
            </a:pPr>
            <a:endParaRPr lang="en-US" sz="1800" dirty="0"/>
          </a:p>
          <a:p>
            <a:pPr marL="0" indent="0">
              <a:buNone/>
            </a:pPr>
            <a:r>
              <a:rPr lang="en-US" dirty="0">
                <a:effectLst>
                  <a:outerShdw blurRad="38100" dist="38100" dir="2700000" algn="tl">
                    <a:srgbClr val="000000">
                      <a:alpha val="43137"/>
                    </a:srgbClr>
                  </a:outerShdw>
                </a:effectLst>
              </a:rPr>
              <a:t>L</a:t>
            </a:r>
            <a:r>
              <a:rPr lang="en-US" dirty="0"/>
              <a:t>ong</a:t>
            </a:r>
          </a:p>
          <a:p>
            <a:pPr marL="0" indent="0">
              <a:buNone/>
            </a:pPr>
            <a:r>
              <a:rPr lang="en-US" dirty="0">
                <a:effectLst>
                  <a:outerShdw blurRad="38100" dist="38100" dir="2700000" algn="tl">
                    <a:srgbClr val="000000">
                      <a:alpha val="43137"/>
                    </a:srgbClr>
                  </a:outerShdw>
                </a:effectLst>
              </a:rPr>
              <a:t>A</a:t>
            </a:r>
            <a:r>
              <a:rPr lang="en-US" dirty="0"/>
              <a:t>cting</a:t>
            </a:r>
          </a:p>
          <a:p>
            <a:pPr marL="0" indent="0">
              <a:buNone/>
            </a:pPr>
            <a:r>
              <a:rPr lang="en-US" dirty="0">
                <a:effectLst>
                  <a:outerShdw blurRad="38100" dist="38100" dir="2700000" algn="tl">
                    <a:srgbClr val="000000">
                      <a:alpha val="43137"/>
                    </a:srgbClr>
                  </a:outerShdw>
                </a:effectLst>
              </a:rPr>
              <a:t>R</a:t>
            </a:r>
            <a:r>
              <a:rPr lang="en-US" dirty="0"/>
              <a:t>eversible</a:t>
            </a:r>
          </a:p>
          <a:p>
            <a:pPr marL="0" indent="0">
              <a:buNone/>
            </a:pPr>
            <a:r>
              <a:rPr lang="en-US" dirty="0">
                <a:effectLst>
                  <a:outerShdw blurRad="38100" dist="38100" dir="2700000" algn="tl">
                    <a:srgbClr val="000000">
                      <a:alpha val="43137"/>
                    </a:srgbClr>
                  </a:outerShdw>
                </a:effectLst>
              </a:rPr>
              <a:t>C</a:t>
            </a:r>
            <a:r>
              <a:rPr lang="en-US" dirty="0"/>
              <a:t>ontraception</a:t>
            </a:r>
          </a:p>
          <a:p>
            <a:pPr marL="0" indent="0">
              <a:buNone/>
            </a:pPr>
            <a:endParaRPr lang="en-US" dirty="0"/>
          </a:p>
          <a:p>
            <a:pPr marL="0" indent="0">
              <a:buNone/>
            </a:pPr>
            <a:r>
              <a:rPr lang="en-US" dirty="0"/>
              <a:t>In this talk Immediate </a:t>
            </a:r>
            <a:r>
              <a:rPr lang="en-US" dirty="0" err="1"/>
              <a:t>PostPartum</a:t>
            </a:r>
            <a:r>
              <a:rPr lang="en-US" dirty="0"/>
              <a:t> LARC = PP LARC</a:t>
            </a:r>
          </a:p>
        </p:txBody>
      </p:sp>
      <p:pic>
        <p:nvPicPr>
          <p:cNvPr id="4" name="Picture 3">
            <a:extLst>
              <a:ext uri="{FF2B5EF4-FFF2-40B4-BE49-F238E27FC236}">
                <a16:creationId xmlns="" xmlns:a16="http://schemas.microsoft.com/office/drawing/2014/main" id="{EF86BDEB-F108-4C98-A263-7F320E698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0400" y="784385"/>
            <a:ext cx="1668431" cy="1701800"/>
          </a:xfrm>
          <a:prstGeom prst="rect">
            <a:avLst/>
          </a:prstGeom>
        </p:spPr>
      </p:pic>
      <p:pic>
        <p:nvPicPr>
          <p:cNvPr id="5" name="Picture 4">
            <a:extLst>
              <a:ext uri="{FF2B5EF4-FFF2-40B4-BE49-F238E27FC236}">
                <a16:creationId xmlns="" xmlns:a16="http://schemas.microsoft.com/office/drawing/2014/main" id="{3921EC0E-1DC8-4EBB-90E7-676B9C417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400" y="2997200"/>
            <a:ext cx="2562734" cy="1444171"/>
          </a:xfrm>
          <a:prstGeom prst="rect">
            <a:avLst/>
          </a:prstGeom>
        </p:spPr>
      </p:pic>
      <p:pic>
        <p:nvPicPr>
          <p:cNvPr id="6" name="Picture 5">
            <a:extLst>
              <a:ext uri="{FF2B5EF4-FFF2-40B4-BE49-F238E27FC236}">
                <a16:creationId xmlns="" xmlns:a16="http://schemas.microsoft.com/office/drawing/2014/main" id="{A00C50B0-B7EA-4F47-8A1B-B8CEB4057A7E}"/>
              </a:ext>
            </a:extLst>
          </p:cNvPr>
          <p:cNvPicPr>
            <a:picLocks noChangeAspect="1"/>
          </p:cNvPicPr>
          <p:nvPr/>
        </p:nvPicPr>
        <p:blipFill>
          <a:blip r:embed="rId4"/>
          <a:stretch>
            <a:fillRect/>
          </a:stretch>
        </p:blipFill>
        <p:spPr>
          <a:xfrm>
            <a:off x="3875541" y="1758587"/>
            <a:ext cx="1343978" cy="1747996"/>
          </a:xfrm>
          <a:prstGeom prst="rect">
            <a:avLst/>
          </a:prstGeom>
        </p:spPr>
      </p:pic>
    </p:spTree>
    <p:extLst>
      <p:ext uri="{BB962C8B-B14F-4D97-AF65-F5344CB8AC3E}">
        <p14:creationId xmlns:p14="http://schemas.microsoft.com/office/powerpoint/2010/main" val="2979823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US MEC (Medical</a:t>
            </a:r>
            <a:br>
              <a:rPr lang="en-US" dirty="0"/>
            </a:br>
            <a:r>
              <a:rPr lang="en-US" dirty="0"/>
              <a:t>Eligibility Criteria)</a:t>
            </a:r>
          </a:p>
        </p:txBody>
      </p:sp>
      <p:graphicFrame>
        <p:nvGraphicFramePr>
          <p:cNvPr id="4" name="Table 3"/>
          <p:cNvGraphicFramePr>
            <a:graphicFrameLocks noGrp="1"/>
          </p:cNvGraphicFramePr>
          <p:nvPr>
            <p:extLst>
              <p:ext uri="{D42A27DB-BD31-4B8C-83A1-F6EECF244321}">
                <p14:modId xmlns:p14="http://schemas.microsoft.com/office/powerpoint/2010/main" val="2476566241"/>
              </p:ext>
            </p:extLst>
          </p:nvPr>
        </p:nvGraphicFramePr>
        <p:xfrm>
          <a:off x="377191" y="1336040"/>
          <a:ext cx="6374129" cy="3766520"/>
        </p:xfrm>
        <a:graphic>
          <a:graphicData uri="http://schemas.openxmlformats.org/drawingml/2006/table">
            <a:tbl>
              <a:tblPr firstRow="1" bandRow="1">
                <a:tableStyleId>{5C22544A-7EE6-4342-B048-85BDC9FD1C3A}</a:tableStyleId>
              </a:tblPr>
              <a:tblGrid>
                <a:gridCol w="3390494">
                  <a:extLst>
                    <a:ext uri="{9D8B030D-6E8A-4147-A177-3AD203B41FA5}">
                      <a16:colId xmlns="" xmlns:a16="http://schemas.microsoft.com/office/drawing/2014/main" val="20000"/>
                    </a:ext>
                  </a:extLst>
                </a:gridCol>
                <a:gridCol w="949339">
                  <a:extLst>
                    <a:ext uri="{9D8B030D-6E8A-4147-A177-3AD203B41FA5}">
                      <a16:colId xmlns="" xmlns:a16="http://schemas.microsoft.com/office/drawing/2014/main" val="20001"/>
                    </a:ext>
                  </a:extLst>
                </a:gridCol>
                <a:gridCol w="1017148">
                  <a:extLst>
                    <a:ext uri="{9D8B030D-6E8A-4147-A177-3AD203B41FA5}">
                      <a16:colId xmlns="" xmlns:a16="http://schemas.microsoft.com/office/drawing/2014/main" val="20002"/>
                    </a:ext>
                  </a:extLst>
                </a:gridCol>
                <a:gridCol w="1017148">
                  <a:extLst>
                    <a:ext uri="{9D8B030D-6E8A-4147-A177-3AD203B41FA5}">
                      <a16:colId xmlns="" xmlns:a16="http://schemas.microsoft.com/office/drawing/2014/main" val="20003"/>
                    </a:ext>
                  </a:extLst>
                </a:gridCol>
              </a:tblGrid>
              <a:tr h="411779">
                <a:tc>
                  <a:txBody>
                    <a:bodyPr/>
                    <a:lstStyle/>
                    <a:p>
                      <a:r>
                        <a:rPr lang="en-US" sz="1400" dirty="0"/>
                        <a:t>Postpartum Use</a:t>
                      </a:r>
                    </a:p>
                  </a:txBody>
                  <a:tcPr marL="68580" marR="68580" marT="34290" marB="34290"/>
                </a:tc>
                <a:tc>
                  <a:txBody>
                    <a:bodyPr/>
                    <a:lstStyle/>
                    <a:p>
                      <a:r>
                        <a:rPr lang="en-US" sz="1400" dirty="0"/>
                        <a:t>LNG IUD</a:t>
                      </a:r>
                    </a:p>
                  </a:txBody>
                  <a:tcPr marL="68580" marR="68580" marT="34290" marB="34290"/>
                </a:tc>
                <a:tc>
                  <a:txBody>
                    <a:bodyPr/>
                    <a:lstStyle/>
                    <a:p>
                      <a:r>
                        <a:rPr lang="en-US" sz="1400" dirty="0"/>
                        <a:t>Copper</a:t>
                      </a:r>
                    </a:p>
                    <a:p>
                      <a:r>
                        <a:rPr lang="en-US" sz="1400" dirty="0"/>
                        <a:t>IUD</a:t>
                      </a:r>
                    </a:p>
                  </a:txBody>
                  <a:tcPr marL="68580" marR="68580" marT="34290" marB="34290"/>
                </a:tc>
                <a:tc>
                  <a:txBody>
                    <a:bodyPr/>
                    <a:lstStyle/>
                    <a:p>
                      <a:r>
                        <a:rPr lang="en-US" sz="1400" dirty="0"/>
                        <a:t>Implant</a:t>
                      </a:r>
                    </a:p>
                    <a:p>
                      <a:endParaRPr lang="en-US" sz="1400" dirty="0"/>
                    </a:p>
                  </a:txBody>
                  <a:tcPr marL="68580" marR="68580" marT="34290" marB="34290"/>
                </a:tc>
                <a:extLst>
                  <a:ext uri="{0D108BD9-81ED-4DB2-BD59-A6C34878D82A}">
                    <a16:rowId xmlns="" xmlns:a16="http://schemas.microsoft.com/office/drawing/2014/main" val="10000"/>
                  </a:ext>
                </a:extLst>
              </a:tr>
              <a:tr h="395941">
                <a:tc>
                  <a:txBody>
                    <a:bodyPr/>
                    <a:lstStyle/>
                    <a:p>
                      <a:r>
                        <a:rPr lang="en-US" sz="1400" dirty="0"/>
                        <a:t>Non-breastfeeding,</a:t>
                      </a:r>
                      <a:r>
                        <a:rPr lang="en-US" sz="1400" baseline="0" dirty="0"/>
                        <a:t> starting &lt;21 days</a:t>
                      </a: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1</a:t>
                      </a:r>
                    </a:p>
                  </a:txBody>
                  <a:tcPr marL="68580" marR="68580" marT="34290" marB="34290">
                    <a:solidFill>
                      <a:srgbClr val="00B050"/>
                    </a:solidFill>
                  </a:tcPr>
                </a:tc>
                <a:extLst>
                  <a:ext uri="{0D108BD9-81ED-4DB2-BD59-A6C34878D82A}">
                    <a16:rowId xmlns="" xmlns:a16="http://schemas.microsoft.com/office/drawing/2014/main" val="10001"/>
                  </a:ext>
                </a:extLst>
              </a:tr>
              <a:tr h="395941">
                <a:tc>
                  <a:txBody>
                    <a:bodyPr/>
                    <a:lstStyle/>
                    <a:p>
                      <a:r>
                        <a:rPr lang="en-US" sz="1400" dirty="0"/>
                        <a:t>Breastfeeding,</a:t>
                      </a:r>
                      <a:r>
                        <a:rPr lang="en-US" sz="1400" baseline="0" dirty="0"/>
                        <a:t> &lt;30 days</a:t>
                      </a: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2</a:t>
                      </a:r>
                    </a:p>
                  </a:txBody>
                  <a:tcPr marL="68580" marR="68580" marT="34290" marB="34290">
                    <a:solidFill>
                      <a:srgbClr val="92D050"/>
                    </a:solidFill>
                  </a:tcPr>
                </a:tc>
                <a:extLst>
                  <a:ext uri="{0D108BD9-81ED-4DB2-BD59-A6C34878D82A}">
                    <a16:rowId xmlns="" xmlns:a16="http://schemas.microsoft.com/office/drawing/2014/main" val="10002"/>
                  </a:ext>
                </a:extLst>
              </a:tr>
              <a:tr h="395941">
                <a:tc>
                  <a:txBody>
                    <a:bodyPr/>
                    <a:lstStyle/>
                    <a:p>
                      <a:r>
                        <a:rPr lang="en-US" sz="1400" dirty="0"/>
                        <a:t>Breastfeeding, &gt;30 days</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1</a:t>
                      </a:r>
                    </a:p>
                  </a:txBody>
                  <a:tcPr marL="68580" marR="68580" marT="34290" marB="34290">
                    <a:solidFill>
                      <a:srgbClr val="00B050"/>
                    </a:solidFill>
                  </a:tcPr>
                </a:tc>
                <a:extLst>
                  <a:ext uri="{0D108BD9-81ED-4DB2-BD59-A6C34878D82A}">
                    <a16:rowId xmlns="" xmlns:a16="http://schemas.microsoft.com/office/drawing/2014/main" val="10003"/>
                  </a:ext>
                </a:extLst>
              </a:tr>
              <a:tr h="411779">
                <a:tc>
                  <a:txBody>
                    <a:bodyPr/>
                    <a:lstStyle/>
                    <a:p>
                      <a:r>
                        <a:rPr lang="en-US" sz="1400" dirty="0"/>
                        <a:t>IUD Use, with or without breastfeeding</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dirty="0"/>
                    </a:p>
                  </a:txBody>
                  <a:tcPr marL="68580" marR="68580" marT="34290" marB="34290"/>
                </a:tc>
                <a:extLst>
                  <a:ext uri="{0D108BD9-81ED-4DB2-BD59-A6C34878D82A}">
                    <a16:rowId xmlns="" xmlns:a16="http://schemas.microsoft.com/office/drawing/2014/main" val="10004"/>
                  </a:ext>
                </a:extLst>
              </a:tr>
              <a:tr h="395941">
                <a:tc>
                  <a:txBody>
                    <a:bodyPr/>
                    <a:lstStyle/>
                    <a:p>
                      <a:r>
                        <a:rPr lang="en-US" sz="1400" dirty="0"/>
                        <a:t>&lt;10 minutes after placenta</a:t>
                      </a:r>
                    </a:p>
                  </a:txBody>
                  <a:tcPr marL="68580" marR="68580" marT="34290" marB="34290"/>
                </a:tc>
                <a:tc>
                  <a:txBody>
                    <a:bodyPr/>
                    <a:lstStyle/>
                    <a:p>
                      <a:pPr algn="ctr"/>
                      <a:r>
                        <a:rPr lang="en-US" sz="1400" dirty="0"/>
                        <a:t>2</a:t>
                      </a:r>
                    </a:p>
                  </a:txBody>
                  <a:tcPr marL="68580" marR="68580" marT="34290" marB="34290">
                    <a:solidFill>
                      <a:srgbClr val="92D050"/>
                    </a:solidFill>
                  </a:tcPr>
                </a:tc>
                <a:tc>
                  <a:txBody>
                    <a:bodyPr/>
                    <a:lstStyle/>
                    <a:p>
                      <a:pPr algn="ctr"/>
                      <a:r>
                        <a:rPr lang="en-US" sz="1400" dirty="0"/>
                        <a:t>1</a:t>
                      </a:r>
                    </a:p>
                  </a:txBody>
                  <a:tcPr marL="68580" marR="68580" marT="34290" marB="34290">
                    <a:solidFill>
                      <a:srgbClr val="00B050"/>
                    </a:solidFill>
                  </a:tcPr>
                </a:tc>
                <a:tc>
                  <a:txBody>
                    <a:bodyPr/>
                    <a:lstStyle/>
                    <a:p>
                      <a:pPr algn="ctr"/>
                      <a:endParaRPr lang="en-US" sz="1400" dirty="0"/>
                    </a:p>
                  </a:txBody>
                  <a:tcPr marL="68580" marR="68580" marT="34290" marB="34290"/>
                </a:tc>
                <a:extLst>
                  <a:ext uri="{0D108BD9-81ED-4DB2-BD59-A6C34878D82A}">
                    <a16:rowId xmlns="" xmlns:a16="http://schemas.microsoft.com/office/drawing/2014/main" val="10005"/>
                  </a:ext>
                </a:extLst>
              </a:tr>
              <a:tr h="395941">
                <a:tc>
                  <a:txBody>
                    <a:bodyPr/>
                    <a:lstStyle/>
                    <a:p>
                      <a:r>
                        <a:rPr lang="en-US" sz="1400" dirty="0"/>
                        <a:t>10 minutes to 4 weeks</a:t>
                      </a:r>
                    </a:p>
                  </a:txBody>
                  <a:tcPr marL="68580" marR="68580" marT="34290" marB="34290"/>
                </a:tc>
                <a:tc>
                  <a:txBody>
                    <a:bodyPr/>
                    <a:lstStyle/>
                    <a:p>
                      <a:pPr algn="ctr"/>
                      <a:r>
                        <a:rPr lang="en-US" sz="1400" dirty="0"/>
                        <a:t>2</a:t>
                      </a:r>
                    </a:p>
                  </a:txBody>
                  <a:tcPr marL="68580" marR="68580" marT="34290" marB="34290">
                    <a:solidFill>
                      <a:srgbClr val="92D050"/>
                    </a:solidFill>
                  </a:tcPr>
                </a:tc>
                <a:tc>
                  <a:txBody>
                    <a:bodyPr/>
                    <a:lstStyle/>
                    <a:p>
                      <a:pPr algn="ctr"/>
                      <a:r>
                        <a:rPr lang="en-US" sz="1400" dirty="0"/>
                        <a:t>2</a:t>
                      </a:r>
                    </a:p>
                  </a:txBody>
                  <a:tcPr marL="68580" marR="68580" marT="34290" marB="34290">
                    <a:solidFill>
                      <a:srgbClr val="92D050"/>
                    </a:solidFill>
                  </a:tcPr>
                </a:tc>
                <a:tc>
                  <a:txBody>
                    <a:bodyPr/>
                    <a:lstStyle/>
                    <a:p>
                      <a:pPr algn="ctr"/>
                      <a:endParaRPr lang="en-US" sz="1400" dirty="0"/>
                    </a:p>
                  </a:txBody>
                  <a:tcPr marL="68580" marR="68580" marT="34290" marB="34290"/>
                </a:tc>
                <a:extLst>
                  <a:ext uri="{0D108BD9-81ED-4DB2-BD59-A6C34878D82A}">
                    <a16:rowId xmlns="" xmlns:a16="http://schemas.microsoft.com/office/drawing/2014/main" val="10006"/>
                  </a:ext>
                </a:extLst>
              </a:tr>
              <a:tr h="395941">
                <a:tc>
                  <a:txBody>
                    <a:bodyPr/>
                    <a:lstStyle/>
                    <a:p>
                      <a:r>
                        <a:rPr lang="en-US" sz="1400" dirty="0"/>
                        <a:t>≥ 4 weeks</a:t>
                      </a:r>
                    </a:p>
                  </a:txBody>
                  <a:tcPr marL="68580" marR="68580" marT="34290" marB="34290"/>
                </a:tc>
                <a:tc>
                  <a:txBody>
                    <a:bodyPr/>
                    <a:lstStyle/>
                    <a:p>
                      <a:pPr algn="ctr"/>
                      <a:r>
                        <a:rPr lang="en-US" sz="1400" dirty="0"/>
                        <a:t>1</a:t>
                      </a:r>
                    </a:p>
                  </a:txBody>
                  <a:tcPr marL="68580" marR="68580" marT="34290" marB="34290">
                    <a:solidFill>
                      <a:srgbClr val="00B050"/>
                    </a:solidFill>
                  </a:tcPr>
                </a:tc>
                <a:tc>
                  <a:txBody>
                    <a:bodyPr/>
                    <a:lstStyle/>
                    <a:p>
                      <a:pPr algn="ctr"/>
                      <a:r>
                        <a:rPr lang="en-US" sz="1400" dirty="0"/>
                        <a:t>1</a:t>
                      </a:r>
                    </a:p>
                  </a:txBody>
                  <a:tcPr marL="68580" marR="68580" marT="34290" marB="34290">
                    <a:solidFill>
                      <a:srgbClr val="00B050"/>
                    </a:solidFill>
                  </a:tcPr>
                </a:tc>
                <a:tc>
                  <a:txBody>
                    <a:bodyPr/>
                    <a:lstStyle/>
                    <a:p>
                      <a:pPr algn="ctr"/>
                      <a:endParaRPr lang="en-US" sz="1400" dirty="0"/>
                    </a:p>
                  </a:txBody>
                  <a:tcPr marL="68580" marR="68580" marT="34290" marB="34290"/>
                </a:tc>
                <a:extLst>
                  <a:ext uri="{0D108BD9-81ED-4DB2-BD59-A6C34878D82A}">
                    <a16:rowId xmlns="" xmlns:a16="http://schemas.microsoft.com/office/drawing/2014/main" val="10007"/>
                  </a:ext>
                </a:extLst>
              </a:tr>
              <a:tr h="300915">
                <a:tc>
                  <a:txBody>
                    <a:bodyPr/>
                    <a:lstStyle/>
                    <a:p>
                      <a:r>
                        <a:rPr lang="en-US" sz="1400" dirty="0" err="1"/>
                        <a:t>Puerpural</a:t>
                      </a:r>
                      <a:r>
                        <a:rPr lang="en-US" sz="1400" baseline="0" dirty="0"/>
                        <a:t> Sepsis</a:t>
                      </a:r>
                      <a:endParaRPr lang="en-US" sz="1400" dirty="0"/>
                    </a:p>
                  </a:txBody>
                  <a:tcPr marL="68580" marR="68580" marT="34290" marB="34290"/>
                </a:tc>
                <a:tc>
                  <a:txBody>
                    <a:bodyPr/>
                    <a:lstStyle/>
                    <a:p>
                      <a:pPr algn="ctr"/>
                      <a:r>
                        <a:rPr lang="en-US" sz="1400" dirty="0"/>
                        <a:t>4</a:t>
                      </a:r>
                    </a:p>
                  </a:txBody>
                  <a:tcPr marL="68580" marR="68580" marT="34290" marB="34290">
                    <a:solidFill>
                      <a:schemeClr val="accent2"/>
                    </a:solidFill>
                  </a:tcPr>
                </a:tc>
                <a:tc>
                  <a:txBody>
                    <a:bodyPr/>
                    <a:lstStyle/>
                    <a:p>
                      <a:pPr algn="ctr"/>
                      <a:r>
                        <a:rPr lang="en-US" sz="1400" dirty="0"/>
                        <a:t>4</a:t>
                      </a:r>
                    </a:p>
                  </a:txBody>
                  <a:tcPr marL="68580" marR="68580" marT="34290" marB="34290">
                    <a:solidFill>
                      <a:schemeClr val="accent2"/>
                    </a:solidFill>
                  </a:tcPr>
                </a:tc>
                <a:tc>
                  <a:txBody>
                    <a:bodyPr/>
                    <a:lstStyle/>
                    <a:p>
                      <a:pPr algn="ctr"/>
                      <a:endParaRPr lang="en-US" sz="1400" dirty="0"/>
                    </a:p>
                  </a:txBody>
                  <a:tcPr marL="68580" marR="68580" marT="34290" marB="34290"/>
                </a:tc>
                <a:extLst>
                  <a:ext uri="{0D108BD9-81ED-4DB2-BD59-A6C34878D82A}">
                    <a16:rowId xmlns="" xmlns:a16="http://schemas.microsoft.com/office/drawing/2014/main" val="10008"/>
                  </a:ext>
                </a:extLst>
              </a:tr>
            </a:tbl>
          </a:graphicData>
        </a:graphic>
      </p:graphicFrame>
      <p:pic>
        <p:nvPicPr>
          <p:cNvPr id="2" name="Picture 1">
            <a:extLst>
              <a:ext uri="{FF2B5EF4-FFF2-40B4-BE49-F238E27FC236}">
                <a16:creationId xmlns="" xmlns:a16="http://schemas.microsoft.com/office/drawing/2014/main" id="{1BB79EF2-82A6-482B-9DE8-CA8F838BC639}"/>
              </a:ext>
            </a:extLst>
          </p:cNvPr>
          <p:cNvPicPr>
            <a:picLocks noChangeAspect="1"/>
          </p:cNvPicPr>
          <p:nvPr/>
        </p:nvPicPr>
        <p:blipFill>
          <a:blip r:embed="rId3"/>
          <a:stretch>
            <a:fillRect/>
          </a:stretch>
        </p:blipFill>
        <p:spPr>
          <a:xfrm>
            <a:off x="4559935" y="15241"/>
            <a:ext cx="4518025" cy="1307920"/>
          </a:xfrm>
          <a:prstGeom prst="rect">
            <a:avLst/>
          </a:prstGeom>
        </p:spPr>
      </p:pic>
    </p:spTree>
    <p:extLst>
      <p:ext uri="{BB962C8B-B14F-4D97-AF65-F5344CB8AC3E}">
        <p14:creationId xmlns:p14="http://schemas.microsoft.com/office/powerpoint/2010/main" val="90116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Breastfeeding?</a:t>
            </a:r>
          </a:p>
        </p:txBody>
      </p:sp>
      <p:sp>
        <p:nvSpPr>
          <p:cNvPr id="3" name="Content Placeholder 2"/>
          <p:cNvSpPr>
            <a:spLocks noGrp="1"/>
          </p:cNvSpPr>
          <p:nvPr>
            <p:ph idx="1"/>
          </p:nvPr>
        </p:nvSpPr>
        <p:spPr>
          <a:xfrm>
            <a:off x="3441700" y="1439637"/>
            <a:ext cx="4114800" cy="1943099"/>
          </a:xfrm>
        </p:spPr>
        <p:txBody>
          <a:bodyPr>
            <a:normAutofit fontScale="55000" lnSpcReduction="20000"/>
          </a:bodyPr>
          <a:lstStyle/>
          <a:p>
            <a:pPr marL="0" indent="0">
              <a:buNone/>
            </a:pPr>
            <a:r>
              <a:rPr lang="en-US" dirty="0"/>
              <a:t>The implant can be inserted at any time following delivery. The advantages generally outweigh real or theoretical risks if placed &lt;1 month post-partum, and there is no restriction if placed &gt;1 month post-partum</a:t>
            </a:r>
          </a:p>
          <a:p>
            <a:pPr marL="0" indent="0">
              <a:buNone/>
            </a:pPr>
            <a:r>
              <a:rPr lang="en-US" dirty="0"/>
              <a:t>Observational studies of progestin-only contraceptives suggest they have no effect either on a woman’s ability to successfully initiate and continue breastfeeding, or an infant’s growth and development. </a:t>
            </a:r>
          </a:p>
          <a:p>
            <a:pPr marL="0" indent="0">
              <a:buNone/>
            </a:pPr>
            <a:r>
              <a:rPr lang="en-US" dirty="0"/>
              <a:t>CDC MMWR June 21, 2013</a:t>
            </a:r>
          </a:p>
          <a:p>
            <a:pPr marL="0" indent="0">
              <a:buNone/>
            </a:pPr>
            <a:endParaRPr lang="en-US" dirty="0"/>
          </a:p>
        </p:txBody>
      </p:sp>
      <p:sp>
        <p:nvSpPr>
          <p:cNvPr id="4" name="TextBox 3"/>
          <p:cNvSpPr txBox="1"/>
          <p:nvPr/>
        </p:nvSpPr>
        <p:spPr>
          <a:xfrm>
            <a:off x="1485900" y="3964622"/>
            <a:ext cx="4114800" cy="1015663"/>
          </a:xfrm>
          <a:prstGeom prst="rect">
            <a:avLst/>
          </a:prstGeom>
          <a:noFill/>
        </p:spPr>
        <p:txBody>
          <a:bodyPr wrap="square" rtlCol="0">
            <a:spAutoFit/>
          </a:bodyPr>
          <a:lstStyle/>
          <a:p>
            <a:r>
              <a:rPr lang="en-US" sz="1200" dirty="0"/>
              <a:t>Observational studies of progestin-only contraceptives suggest they have no effect either on a woman’s ability to successfully initiate and continue breastfeeding, or an infant’s growth and development. ACOG Practice Bulletin #121, July 2011</a:t>
            </a:r>
          </a:p>
        </p:txBody>
      </p:sp>
      <p:pic>
        <p:nvPicPr>
          <p:cNvPr id="6149" name="Picture 5" descr="C:\Users\langtonc\Desktop\ACOG-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745" y="3184978"/>
            <a:ext cx="1408510" cy="14141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langtonc\Desktop\CDC-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576614"/>
            <a:ext cx="1635369" cy="125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51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a:t>Avoid Placement of PP IUD </a:t>
            </a:r>
          </a:p>
        </p:txBody>
      </p:sp>
      <p:sp>
        <p:nvSpPr>
          <p:cNvPr id="30723" name="Content Placeholder 2"/>
          <p:cNvSpPr>
            <a:spLocks noGrp="1"/>
          </p:cNvSpPr>
          <p:nvPr>
            <p:ph idx="1"/>
          </p:nvPr>
        </p:nvSpPr>
        <p:spPr>
          <a:xfrm>
            <a:off x="1182688" y="1832599"/>
            <a:ext cx="7772400" cy="3086100"/>
          </a:xfrm>
        </p:spPr>
        <p:txBody>
          <a:bodyPr/>
          <a:lstStyle/>
          <a:p>
            <a:pPr eaLnBrk="1" hangingPunct="1">
              <a:spcAft>
                <a:spcPts val="1200"/>
              </a:spcAft>
            </a:pPr>
            <a:r>
              <a:rPr lang="en-US" dirty="0"/>
              <a:t>Prolonged rupture of membranes (&gt;24 </a:t>
            </a:r>
            <a:r>
              <a:rPr lang="en-US" dirty="0" err="1"/>
              <a:t>hr</a:t>
            </a:r>
            <a:r>
              <a:rPr lang="en-US" dirty="0"/>
              <a:t>)</a:t>
            </a:r>
          </a:p>
          <a:p>
            <a:pPr eaLnBrk="1" hangingPunct="1">
              <a:spcAft>
                <a:spcPts val="1200"/>
              </a:spcAft>
            </a:pPr>
            <a:r>
              <a:rPr lang="en-US" dirty="0"/>
              <a:t>Fever &gt; 100.4 F</a:t>
            </a:r>
          </a:p>
          <a:p>
            <a:pPr eaLnBrk="1" hangingPunct="1">
              <a:spcAft>
                <a:spcPts val="1200"/>
              </a:spcAft>
            </a:pPr>
            <a:r>
              <a:rPr lang="en-US" dirty="0"/>
              <a:t>Hemorrhage</a:t>
            </a:r>
          </a:p>
          <a:p>
            <a:pPr eaLnBrk="1" hangingPunct="1">
              <a:spcAft>
                <a:spcPts val="1200"/>
              </a:spcAft>
            </a:pPr>
            <a:r>
              <a:rPr lang="en-US" dirty="0"/>
              <a:t>Extensive genital trauma</a:t>
            </a:r>
          </a:p>
        </p:txBody>
      </p:sp>
    </p:spTree>
    <p:custDataLst>
      <p:tags r:id="rId1"/>
    </p:custDataLst>
    <p:extLst>
      <p:ext uri="{BB962C8B-B14F-4D97-AF65-F5344CB8AC3E}">
        <p14:creationId xmlns:p14="http://schemas.microsoft.com/office/powerpoint/2010/main" val="4122254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Placement Considerations</a:t>
            </a:r>
          </a:p>
        </p:txBody>
      </p:sp>
      <p:sp>
        <p:nvSpPr>
          <p:cNvPr id="3" name="Text Placeholder 2"/>
          <p:cNvSpPr>
            <a:spLocks noGrp="1"/>
          </p:cNvSpPr>
          <p:nvPr>
            <p:ph type="body" idx="1"/>
          </p:nvPr>
        </p:nvSpPr>
        <p:spPr/>
        <p:txBody>
          <a:bodyPr/>
          <a:lstStyle/>
          <a:p>
            <a:r>
              <a:rPr lang="en-US" dirty="0"/>
              <a:t>Immediate Postpartum LARC: Why and How</a:t>
            </a:r>
          </a:p>
        </p:txBody>
      </p:sp>
    </p:spTree>
    <p:extLst>
      <p:ext uri="{BB962C8B-B14F-4D97-AF65-F5344CB8AC3E}">
        <p14:creationId xmlns:p14="http://schemas.microsoft.com/office/powerpoint/2010/main" val="202054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a:t>
            </a:r>
          </a:p>
        </p:txBody>
      </p:sp>
      <p:sp>
        <p:nvSpPr>
          <p:cNvPr id="5" name="Content Placeholder 4"/>
          <p:cNvSpPr>
            <a:spLocks noGrp="1"/>
          </p:cNvSpPr>
          <p:nvPr>
            <p:ph idx="1"/>
          </p:nvPr>
        </p:nvSpPr>
        <p:spPr>
          <a:xfrm>
            <a:off x="1139707" y="1556621"/>
            <a:ext cx="7772400" cy="3086100"/>
          </a:xfrm>
        </p:spPr>
        <p:txBody>
          <a:bodyPr/>
          <a:lstStyle/>
          <a:p>
            <a:pPr marL="0" indent="0">
              <a:buNone/>
            </a:pPr>
            <a:r>
              <a:rPr lang="en-US" dirty="0"/>
              <a:t>The 25 y/o G6P0505 returns the next day in active labor, she is 6 cm. Between contractions she says this was not an intended pregnancy and would like to do something to avoid having another pregnancy so soon.  Is she a candidate for immediate PP IUD insertion?</a:t>
            </a:r>
          </a:p>
        </p:txBody>
      </p:sp>
    </p:spTree>
    <p:extLst>
      <p:ext uri="{BB962C8B-B14F-4D97-AF65-F5344CB8AC3E}">
        <p14:creationId xmlns:p14="http://schemas.microsoft.com/office/powerpoint/2010/main" val="4262218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Should Everyone Get One?</a:t>
            </a:r>
          </a:p>
        </p:txBody>
      </p:sp>
      <p:sp>
        <p:nvSpPr>
          <p:cNvPr id="29699" name="Content Placeholder 2"/>
          <p:cNvSpPr>
            <a:spLocks noGrp="1"/>
          </p:cNvSpPr>
          <p:nvPr>
            <p:ph idx="1"/>
          </p:nvPr>
        </p:nvSpPr>
        <p:spPr/>
        <p:txBody>
          <a:bodyPr/>
          <a:lstStyle/>
          <a:p>
            <a:pPr eaLnBrk="1" hangingPunct="1"/>
            <a:r>
              <a:rPr lang="en-US" dirty="0"/>
              <a:t>Immigrants</a:t>
            </a:r>
          </a:p>
          <a:p>
            <a:pPr eaLnBrk="1" hangingPunct="1"/>
            <a:r>
              <a:rPr lang="en-US" dirty="0"/>
              <a:t>Uninsured or underinsured</a:t>
            </a:r>
          </a:p>
          <a:p>
            <a:pPr eaLnBrk="1" hangingPunct="1"/>
            <a:r>
              <a:rPr lang="en-US" dirty="0"/>
              <a:t>Poor compliance with prenatal visits</a:t>
            </a:r>
          </a:p>
          <a:p>
            <a:pPr eaLnBrk="1" hangingPunct="1"/>
            <a:r>
              <a:rPr lang="en-US" dirty="0"/>
              <a:t>Pregnancy very high risk</a:t>
            </a:r>
          </a:p>
          <a:p>
            <a:pPr eaLnBrk="1" hangingPunct="1"/>
            <a:r>
              <a:rPr lang="en-US" dirty="0"/>
              <a:t>Socially complicated</a:t>
            </a:r>
          </a:p>
          <a:p>
            <a:pPr lvl="1" eaLnBrk="1" hangingPunct="1"/>
            <a:r>
              <a:rPr lang="en-US" sz="2000" dirty="0">
                <a:solidFill>
                  <a:schemeClr val="tx1"/>
                </a:solidFill>
              </a:rPr>
              <a:t>Adolescents</a:t>
            </a:r>
          </a:p>
          <a:p>
            <a:pPr lvl="1" eaLnBrk="1" hangingPunct="1"/>
            <a:r>
              <a:rPr lang="en-US" sz="2000" dirty="0">
                <a:solidFill>
                  <a:schemeClr val="tx1"/>
                </a:solidFill>
              </a:rPr>
              <a:t>Substance abuse</a:t>
            </a:r>
          </a:p>
          <a:p>
            <a:pPr eaLnBrk="1" hangingPunct="1"/>
            <a:endParaRPr lang="en-US" dirty="0"/>
          </a:p>
          <a:p>
            <a:pPr eaLnBrk="1" hangingPunct="1"/>
            <a:endParaRPr lang="en-US" dirty="0"/>
          </a:p>
        </p:txBody>
      </p:sp>
      <p:grpSp>
        <p:nvGrpSpPr>
          <p:cNvPr id="11" name="Group 10">
            <a:extLst>
              <a:ext uri="{FF2B5EF4-FFF2-40B4-BE49-F238E27FC236}">
                <a16:creationId xmlns="" xmlns:a16="http://schemas.microsoft.com/office/drawing/2014/main" id="{64C571DB-5987-4A6D-A6C7-E130D091E5D0}"/>
              </a:ext>
            </a:extLst>
          </p:cNvPr>
          <p:cNvGrpSpPr/>
          <p:nvPr/>
        </p:nvGrpSpPr>
        <p:grpSpPr>
          <a:xfrm>
            <a:off x="4821814" y="3223962"/>
            <a:ext cx="4185501" cy="1791092"/>
            <a:chOff x="4876800" y="4038600"/>
            <a:chExt cx="4267200" cy="2209800"/>
          </a:xfrm>
        </p:grpSpPr>
        <p:cxnSp>
          <p:nvCxnSpPr>
            <p:cNvPr id="12" name="Straight Connector 11">
              <a:extLst>
                <a:ext uri="{FF2B5EF4-FFF2-40B4-BE49-F238E27FC236}">
                  <a16:creationId xmlns="" xmlns:a16="http://schemas.microsoft.com/office/drawing/2014/main" id="{DD698D43-B872-49FA-9713-8FD17E051FDE}"/>
                </a:ext>
              </a:extLst>
            </p:cNvPr>
            <p:cNvCxnSpPr/>
            <p:nvPr/>
          </p:nvCxnSpPr>
          <p:spPr>
            <a:xfrm>
              <a:off x="4876800" y="4572000"/>
              <a:ext cx="4267200" cy="0"/>
            </a:xfrm>
            <a:prstGeom prst="line">
              <a:avLst/>
            </a:prstGeom>
            <a:noFill/>
            <a:ln w="50800" cap="flat" cmpd="sng" algn="ctr">
              <a:solidFill>
                <a:srgbClr val="DA1F28"/>
              </a:solidFill>
              <a:prstDash val="solid"/>
            </a:ln>
            <a:effectLst/>
          </p:spPr>
        </p:cxnSp>
        <p:sp>
          <p:nvSpPr>
            <p:cNvPr id="13" name="Isosceles Triangle 12">
              <a:extLst>
                <a:ext uri="{FF2B5EF4-FFF2-40B4-BE49-F238E27FC236}">
                  <a16:creationId xmlns="" xmlns:a16="http://schemas.microsoft.com/office/drawing/2014/main" id="{389B48F4-F220-4AD8-BF9C-E526F1293AAC}"/>
                </a:ext>
              </a:extLst>
            </p:cNvPr>
            <p:cNvSpPr/>
            <p:nvPr/>
          </p:nvSpPr>
          <p:spPr>
            <a:xfrm>
              <a:off x="6629400" y="4572000"/>
              <a:ext cx="914400" cy="1676400"/>
            </a:xfrm>
            <a:prstGeom prst="triangle">
              <a:avLst/>
            </a:prstGeom>
            <a:solidFill>
              <a:srgbClr val="DA1F28"/>
            </a:solidFill>
            <a:ln w="55000" cap="flat" cmpd="thickThin" algn="ctr">
              <a:solidFill>
                <a:srgbClr val="2DA2BF">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ucida Sans Unicode"/>
                <a:ea typeface="+mn-ea"/>
                <a:cs typeface="+mn-cs"/>
              </a:endParaRPr>
            </a:p>
          </p:txBody>
        </p:sp>
        <p:sp>
          <p:nvSpPr>
            <p:cNvPr id="14" name="TextBox 13">
              <a:extLst>
                <a:ext uri="{FF2B5EF4-FFF2-40B4-BE49-F238E27FC236}">
                  <a16:creationId xmlns="" xmlns:a16="http://schemas.microsoft.com/office/drawing/2014/main" id="{CA7B447E-B18C-4F02-8354-D42B698F1252}"/>
                </a:ext>
              </a:extLst>
            </p:cNvPr>
            <p:cNvSpPr txBox="1"/>
            <p:nvPr/>
          </p:nvSpPr>
          <p:spPr>
            <a:xfrm>
              <a:off x="5029200" y="4038600"/>
              <a:ext cx="1752600" cy="461665"/>
            </a:xfrm>
            <a:prstGeom prst="rect">
              <a:avLst/>
            </a:prstGeom>
            <a:solidFill>
              <a:srgbClr val="EB641B"/>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Lucida Sans Unicode"/>
                </a:rPr>
                <a:t>Expulsion</a:t>
              </a:r>
            </a:p>
          </p:txBody>
        </p:sp>
        <p:sp>
          <p:nvSpPr>
            <p:cNvPr id="15" name="TextBox 14">
              <a:extLst>
                <a:ext uri="{FF2B5EF4-FFF2-40B4-BE49-F238E27FC236}">
                  <a16:creationId xmlns="" xmlns:a16="http://schemas.microsoft.com/office/drawing/2014/main" id="{B84FD516-1F35-4BC6-960A-37B6344A89FE}"/>
                </a:ext>
              </a:extLst>
            </p:cNvPr>
            <p:cNvSpPr txBox="1"/>
            <p:nvPr/>
          </p:nvSpPr>
          <p:spPr>
            <a:xfrm>
              <a:off x="7696200" y="4038600"/>
              <a:ext cx="1219200" cy="461963"/>
            </a:xfrm>
            <a:prstGeom prst="rect">
              <a:avLst/>
            </a:prstGeom>
            <a:solidFill>
              <a:srgbClr val="EB641B"/>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Lucida Sans Unicode"/>
                </a:rPr>
                <a:t>Access</a:t>
              </a:r>
            </a:p>
          </p:txBody>
        </p:sp>
      </p:grpSp>
    </p:spTree>
    <p:custDataLst>
      <p:tags r:id="rId1"/>
    </p:custDataLst>
    <p:extLst>
      <p:ext uri="{BB962C8B-B14F-4D97-AF65-F5344CB8AC3E}">
        <p14:creationId xmlns:p14="http://schemas.microsoft.com/office/powerpoint/2010/main" val="373035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851033-67B4-4D4B-A739-EE1A4BDA9407}"/>
              </a:ext>
            </a:extLst>
          </p:cNvPr>
          <p:cNvSpPr>
            <a:spLocks noGrp="1"/>
          </p:cNvSpPr>
          <p:nvPr>
            <p:ph type="title"/>
          </p:nvPr>
        </p:nvSpPr>
        <p:spPr/>
        <p:txBody>
          <a:bodyPr/>
          <a:lstStyle/>
          <a:p>
            <a:r>
              <a:rPr lang="en-US" dirty="0"/>
              <a:t>Informed Consent Important</a:t>
            </a:r>
          </a:p>
        </p:txBody>
      </p:sp>
      <p:sp>
        <p:nvSpPr>
          <p:cNvPr id="3" name="Content Placeholder 2">
            <a:extLst>
              <a:ext uri="{FF2B5EF4-FFF2-40B4-BE49-F238E27FC236}">
                <a16:creationId xmlns="" xmlns:a16="http://schemas.microsoft.com/office/drawing/2014/main" id="{625CC93E-227C-4278-B0BD-96B16A1AC9F8}"/>
              </a:ext>
            </a:extLst>
          </p:cNvPr>
          <p:cNvSpPr>
            <a:spLocks noGrp="1"/>
          </p:cNvSpPr>
          <p:nvPr>
            <p:ph idx="1"/>
          </p:nvPr>
        </p:nvSpPr>
        <p:spPr>
          <a:xfrm>
            <a:off x="892402" y="1524341"/>
            <a:ext cx="7772400" cy="3086100"/>
          </a:xfrm>
        </p:spPr>
        <p:txBody>
          <a:bodyPr/>
          <a:lstStyle/>
          <a:p>
            <a:r>
              <a:rPr lang="en-US" dirty="0"/>
              <a:t>We don’t do consents for tubal ligations in labor maybe not for LARC?</a:t>
            </a:r>
          </a:p>
          <a:p>
            <a:r>
              <a:rPr lang="en-US" dirty="0"/>
              <a:t>We need to watch / recognize our biases</a:t>
            </a:r>
          </a:p>
          <a:p>
            <a:pPr lvl="1"/>
            <a:r>
              <a:rPr lang="en-US" dirty="0"/>
              <a:t>Study of standardized cases for IUD insertion</a:t>
            </a:r>
          </a:p>
          <a:p>
            <a:pPr lvl="2"/>
            <a:r>
              <a:rPr lang="en-US" dirty="0"/>
              <a:t>Physicians more likely to recommend IUD for low income women of color than low income white women</a:t>
            </a:r>
          </a:p>
          <a:p>
            <a:r>
              <a:rPr lang="en-US" dirty="0"/>
              <a:t>Access considerations not restricted to placement but removal too</a:t>
            </a:r>
          </a:p>
        </p:txBody>
      </p:sp>
    </p:spTree>
    <p:extLst>
      <p:ext uri="{BB962C8B-B14F-4D97-AF65-F5344CB8AC3E}">
        <p14:creationId xmlns:p14="http://schemas.microsoft.com/office/powerpoint/2010/main" val="1213397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549E32-27AD-4BC6-B298-893E68F728BD}"/>
              </a:ext>
            </a:extLst>
          </p:cNvPr>
          <p:cNvSpPr>
            <a:spLocks noGrp="1"/>
          </p:cNvSpPr>
          <p:nvPr>
            <p:ph type="title"/>
          </p:nvPr>
        </p:nvSpPr>
        <p:spPr/>
        <p:txBody>
          <a:bodyPr/>
          <a:lstStyle/>
          <a:p>
            <a:r>
              <a:rPr lang="en-US" sz="2800" dirty="0"/>
              <a:t>Strategies to Promote Autonomy and Justice with PP LARC</a:t>
            </a:r>
          </a:p>
        </p:txBody>
      </p:sp>
      <p:sp>
        <p:nvSpPr>
          <p:cNvPr id="3" name="Content Placeholder 2">
            <a:extLst>
              <a:ext uri="{FF2B5EF4-FFF2-40B4-BE49-F238E27FC236}">
                <a16:creationId xmlns="" xmlns:a16="http://schemas.microsoft.com/office/drawing/2014/main" id="{1CA540C4-241D-4AB0-874E-13F709251585}"/>
              </a:ext>
            </a:extLst>
          </p:cNvPr>
          <p:cNvSpPr>
            <a:spLocks noGrp="1"/>
          </p:cNvSpPr>
          <p:nvPr>
            <p:ph idx="1"/>
          </p:nvPr>
        </p:nvSpPr>
        <p:spPr>
          <a:xfrm>
            <a:off x="1182688" y="1329458"/>
            <a:ext cx="7772400" cy="3086100"/>
          </a:xfrm>
        </p:spPr>
        <p:txBody>
          <a:bodyPr/>
          <a:lstStyle/>
          <a:p>
            <a:r>
              <a:rPr lang="en-US" dirty="0"/>
              <a:t>Don’t introduce the subject in labor</a:t>
            </a:r>
          </a:p>
          <a:p>
            <a:r>
              <a:rPr lang="en-US" dirty="0"/>
              <a:t>Consider that removal may be difficult to get done</a:t>
            </a:r>
          </a:p>
          <a:p>
            <a:r>
              <a:rPr lang="en-US" dirty="0"/>
              <a:t>Careful of biased recommendations</a:t>
            </a:r>
          </a:p>
          <a:p>
            <a:pPr lvl="1"/>
            <a:r>
              <a:rPr lang="en-US" dirty="0"/>
              <a:t>“Directing groups with the highest rates of unintended pregnancy to LARC has historical legacies”</a:t>
            </a:r>
          </a:p>
          <a:p>
            <a:r>
              <a:rPr lang="en-US" dirty="0"/>
              <a:t>Reproductive Life Plan approach</a:t>
            </a:r>
          </a:p>
          <a:p>
            <a:pPr lvl="1"/>
            <a:r>
              <a:rPr lang="en-US" dirty="0"/>
              <a:t>Will you want more children in the future?</a:t>
            </a:r>
          </a:p>
          <a:p>
            <a:pPr lvl="1"/>
            <a:r>
              <a:rPr lang="en-US" dirty="0"/>
              <a:t>When will that be?</a:t>
            </a:r>
          </a:p>
        </p:txBody>
      </p:sp>
    </p:spTree>
    <p:extLst>
      <p:ext uri="{BB962C8B-B14F-4D97-AF65-F5344CB8AC3E}">
        <p14:creationId xmlns:p14="http://schemas.microsoft.com/office/powerpoint/2010/main" val="804157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6517DA-DC59-428E-B365-7FD332775AED}"/>
              </a:ext>
            </a:extLst>
          </p:cNvPr>
          <p:cNvSpPr>
            <a:spLocks noGrp="1"/>
          </p:cNvSpPr>
          <p:nvPr>
            <p:ph type="title"/>
          </p:nvPr>
        </p:nvSpPr>
        <p:spPr/>
        <p:txBody>
          <a:bodyPr/>
          <a:lstStyle/>
          <a:p>
            <a:r>
              <a:rPr lang="en-US" dirty="0"/>
              <a:t>Combine Approaches to Counseling</a:t>
            </a:r>
          </a:p>
        </p:txBody>
      </p:sp>
      <p:graphicFrame>
        <p:nvGraphicFramePr>
          <p:cNvPr id="6" name="Content Placeholder 5">
            <a:extLst>
              <a:ext uri="{FF2B5EF4-FFF2-40B4-BE49-F238E27FC236}">
                <a16:creationId xmlns="" xmlns:a16="http://schemas.microsoft.com/office/drawing/2014/main" id="{CDCEB220-8A49-4486-BBCC-646F49F03CD7}"/>
              </a:ext>
            </a:extLst>
          </p:cNvPr>
          <p:cNvGraphicFramePr>
            <a:graphicFrameLocks noGrp="1"/>
          </p:cNvGraphicFramePr>
          <p:nvPr>
            <p:ph idx="1"/>
            <p:extLst>
              <p:ext uri="{D42A27DB-BD31-4B8C-83A1-F6EECF244321}">
                <p14:modId xmlns:p14="http://schemas.microsoft.com/office/powerpoint/2010/main" val="817334586"/>
              </p:ext>
            </p:extLst>
          </p:nvPr>
        </p:nvGraphicFramePr>
        <p:xfrm>
          <a:off x="1055802" y="1512887"/>
          <a:ext cx="7899286" cy="341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04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a:t>
            </a:r>
          </a:p>
        </p:txBody>
      </p:sp>
      <p:sp>
        <p:nvSpPr>
          <p:cNvPr id="5" name="Content Placeholder 4"/>
          <p:cNvSpPr>
            <a:spLocks noGrp="1"/>
          </p:cNvSpPr>
          <p:nvPr>
            <p:ph idx="1"/>
          </p:nvPr>
        </p:nvSpPr>
        <p:spPr/>
        <p:txBody>
          <a:bodyPr/>
          <a:lstStyle/>
          <a:p>
            <a:pPr marL="0" indent="0">
              <a:buNone/>
            </a:pPr>
            <a:r>
              <a:rPr lang="en-US" dirty="0"/>
              <a:t>A 25 y/o G6P0505 presents to L&amp;D at 36 weeks by stated EGA in early labor, her contractions subside and she will be discharged home.  She only has been seen in OB Triage this pregnancy.  Her youngest child is 12 months old.  She says this was not an intended pregnancy and would like to do something to avoid having another pregnancy so soon.  She has never followed-up with a postpartum visit in her 5 prior pregnancies. </a:t>
            </a:r>
          </a:p>
        </p:txBody>
      </p:sp>
      <p:sp>
        <p:nvSpPr>
          <p:cNvPr id="2" name="Speech Bubble: Rectangle with Corners Rounded 1">
            <a:extLst>
              <a:ext uri="{FF2B5EF4-FFF2-40B4-BE49-F238E27FC236}">
                <a16:creationId xmlns="" xmlns:a16="http://schemas.microsoft.com/office/drawing/2014/main" id="{55AE184B-0A1A-41EB-840B-E49E62304DF1}"/>
              </a:ext>
            </a:extLst>
          </p:cNvPr>
          <p:cNvSpPr/>
          <p:nvPr/>
        </p:nvSpPr>
        <p:spPr bwMode="auto">
          <a:xfrm>
            <a:off x="6748129" y="287989"/>
            <a:ext cx="2036190" cy="1225296"/>
          </a:xfrm>
          <a:prstGeom prst="wedgeRoundRectCallout">
            <a:avLst>
              <a:gd name="adj1" fmla="val -130324"/>
              <a:gd name="adj2" fmla="val 125971"/>
              <a:gd name="adj3" fmla="val 1666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Ideal time for</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consent </a:t>
            </a:r>
            <a:r>
              <a:rPr lang="en-US" sz="2400" dirty="0">
                <a:latin typeface="Tahoma" pitchFamily="34" charset="0"/>
              </a:rPr>
              <a:t>for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PP LARC</a:t>
            </a:r>
          </a:p>
        </p:txBody>
      </p:sp>
    </p:spTree>
    <p:extLst>
      <p:ext uri="{BB962C8B-B14F-4D97-AF65-F5344CB8AC3E}">
        <p14:creationId xmlns:p14="http://schemas.microsoft.com/office/powerpoint/2010/main" val="40265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pPr>
              <a:spcAft>
                <a:spcPts val="600"/>
              </a:spcAft>
            </a:pPr>
            <a:r>
              <a:rPr lang="en-US" dirty="0"/>
              <a:t>None of the authors have a conflict of interest</a:t>
            </a:r>
          </a:p>
          <a:p>
            <a:pPr>
              <a:spcAft>
                <a:spcPts val="600"/>
              </a:spcAft>
            </a:pPr>
            <a:r>
              <a:rPr lang="en-US" dirty="0"/>
              <a:t>MIHS / DMG has received funding from</a:t>
            </a:r>
          </a:p>
          <a:p>
            <a:pPr lvl="1">
              <a:spcAft>
                <a:spcPts val="600"/>
              </a:spcAft>
            </a:pPr>
            <a:r>
              <a:rPr lang="en-US" dirty="0"/>
              <a:t>The Ryan Residency Program in Family Planning</a:t>
            </a:r>
          </a:p>
          <a:p>
            <a:pPr lvl="2">
              <a:spcAft>
                <a:spcPts val="600"/>
              </a:spcAft>
            </a:pPr>
            <a:r>
              <a:rPr lang="en-US" dirty="0"/>
              <a:t>Supplies PP LARC Devices</a:t>
            </a:r>
          </a:p>
          <a:p>
            <a:pPr lvl="1">
              <a:spcAft>
                <a:spcPts val="600"/>
              </a:spcAft>
            </a:pPr>
            <a:r>
              <a:rPr lang="en-US" dirty="0"/>
              <a:t>Title V</a:t>
            </a:r>
          </a:p>
          <a:p>
            <a:pPr>
              <a:spcAft>
                <a:spcPts val="600"/>
              </a:spcAft>
            </a:pPr>
            <a:r>
              <a:rPr lang="en-US" dirty="0"/>
              <a:t>We are a teaching institution with eager residents wanting to do PP LARC</a:t>
            </a:r>
          </a:p>
        </p:txBody>
      </p:sp>
    </p:spTree>
    <p:extLst>
      <p:ext uri="{BB962C8B-B14F-4D97-AF65-F5344CB8AC3E}">
        <p14:creationId xmlns:p14="http://schemas.microsoft.com/office/powerpoint/2010/main" val="167218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C38351-8DBC-4DD3-AD25-15810FB48691}"/>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 xmlns:a16="http://schemas.microsoft.com/office/drawing/2014/main" id="{0DF87DE2-29EF-4118-8CC3-5624DD1284C8}"/>
              </a:ext>
            </a:extLst>
          </p:cNvPr>
          <p:cNvSpPr>
            <a:spLocks noGrp="1"/>
          </p:cNvSpPr>
          <p:nvPr>
            <p:ph idx="1"/>
          </p:nvPr>
        </p:nvSpPr>
        <p:spPr>
          <a:xfrm>
            <a:off x="1001260" y="1513285"/>
            <a:ext cx="7772400" cy="3086100"/>
          </a:xfrm>
        </p:spPr>
        <p:txBody>
          <a:bodyPr/>
          <a:lstStyle/>
          <a:p>
            <a:r>
              <a:rPr lang="en-US" dirty="0"/>
              <a:t>She is counseled about PP LARC at the triage visit and would like a copper IUD.</a:t>
            </a:r>
          </a:p>
          <a:p>
            <a:r>
              <a:rPr lang="en-US" dirty="0"/>
              <a:t>She then comes in 24 hours later at 6 cm and quickly delivers vaginally with no complications. Unfortunately the chart is not consulted in time and there is no IUD available. </a:t>
            </a:r>
          </a:p>
          <a:p>
            <a:r>
              <a:rPr lang="en-US" dirty="0"/>
              <a:t>30 minutes later the IUD arrives from the pharmacy, should you place the IUD?</a:t>
            </a:r>
          </a:p>
        </p:txBody>
      </p:sp>
    </p:spTree>
    <p:extLst>
      <p:ext uri="{BB962C8B-B14F-4D97-AF65-F5344CB8AC3E}">
        <p14:creationId xmlns:p14="http://schemas.microsoft.com/office/powerpoint/2010/main" val="234128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rot="5400000">
            <a:off x="1485900" y="3314700"/>
            <a:ext cx="1714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579" name="Title 1"/>
          <p:cNvSpPr>
            <a:spLocks noGrp="1"/>
          </p:cNvSpPr>
          <p:nvPr>
            <p:ph type="title"/>
          </p:nvPr>
        </p:nvSpPr>
        <p:spPr/>
        <p:txBody>
          <a:bodyPr/>
          <a:lstStyle/>
          <a:p>
            <a:pPr eaLnBrk="1" hangingPunct="1"/>
            <a:r>
              <a:rPr lang="en-US" dirty="0"/>
              <a:t>Timing of IUD Insertion</a:t>
            </a:r>
          </a:p>
        </p:txBody>
      </p:sp>
      <p:cxnSp>
        <p:nvCxnSpPr>
          <p:cNvPr id="5" name="Straight Arrow Connector 4"/>
          <p:cNvCxnSpPr/>
          <p:nvPr/>
        </p:nvCxnSpPr>
        <p:spPr>
          <a:xfrm>
            <a:off x="1485900" y="2400300"/>
            <a:ext cx="6172200" cy="1191"/>
          </a:xfrm>
          <a:prstGeom prst="straightConnector1">
            <a:avLst/>
          </a:prstGeom>
          <a:ln w="152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2914651"/>
            <a:ext cx="2114550" cy="923330"/>
          </a:xfrm>
          <a:prstGeom prst="rect">
            <a:avLst/>
          </a:prstGeom>
          <a:solidFill>
            <a:schemeClr val="accent5"/>
          </a:solidFill>
        </p:spPr>
        <p:txBody>
          <a:bodyPr wrap="square">
            <a:spAutoFit/>
          </a:bodyPr>
          <a:lstStyle/>
          <a:p>
            <a:pPr defTabSz="685800">
              <a:defRPr/>
            </a:pPr>
            <a:r>
              <a:rPr lang="en-US" dirty="0">
                <a:solidFill>
                  <a:prstClr val="white"/>
                </a:solidFill>
                <a:latin typeface="Lucida Sans Unicode"/>
              </a:rPr>
              <a:t>Post-placental:</a:t>
            </a:r>
          </a:p>
          <a:p>
            <a:pPr defTabSz="685800">
              <a:defRPr/>
            </a:pPr>
            <a:r>
              <a:rPr lang="en-US" dirty="0">
                <a:solidFill>
                  <a:prstClr val="white"/>
                </a:solidFill>
                <a:latin typeface="Lucida Sans Unicode"/>
              </a:rPr>
              <a:t>within 10 minutes</a:t>
            </a:r>
          </a:p>
        </p:txBody>
      </p:sp>
      <p:cxnSp>
        <p:nvCxnSpPr>
          <p:cNvPr id="8" name="Straight Connector 7"/>
          <p:cNvCxnSpPr/>
          <p:nvPr/>
        </p:nvCxnSpPr>
        <p:spPr>
          <a:xfrm rot="5400000" flipH="1" flipV="1">
            <a:off x="1371600" y="2686050"/>
            <a:ext cx="457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00250" y="4171951"/>
            <a:ext cx="2000250" cy="646331"/>
          </a:xfrm>
          <a:prstGeom prst="rect">
            <a:avLst/>
          </a:prstGeom>
          <a:solidFill>
            <a:schemeClr val="accent5"/>
          </a:solidFill>
        </p:spPr>
        <p:txBody>
          <a:bodyPr wrap="square">
            <a:spAutoFit/>
          </a:bodyPr>
          <a:lstStyle/>
          <a:p>
            <a:pPr defTabSz="685800">
              <a:defRPr/>
            </a:pPr>
            <a:r>
              <a:rPr lang="en-US" dirty="0">
                <a:solidFill>
                  <a:prstClr val="white"/>
                </a:solidFill>
                <a:latin typeface="Lucida Sans Unicode"/>
              </a:rPr>
              <a:t>Immediate:</a:t>
            </a:r>
          </a:p>
          <a:p>
            <a:pPr defTabSz="685800">
              <a:defRPr/>
            </a:pPr>
            <a:r>
              <a:rPr lang="en-US" dirty="0">
                <a:solidFill>
                  <a:prstClr val="white"/>
                </a:solidFill>
                <a:latin typeface="Lucida Sans Unicode"/>
              </a:rPr>
              <a:t>within 48 hours</a:t>
            </a:r>
          </a:p>
        </p:txBody>
      </p:sp>
      <p:sp>
        <p:nvSpPr>
          <p:cNvPr id="10" name="TextBox 9"/>
          <p:cNvSpPr txBox="1"/>
          <p:nvPr/>
        </p:nvSpPr>
        <p:spPr>
          <a:xfrm>
            <a:off x="5600700" y="3371851"/>
            <a:ext cx="1885950" cy="923330"/>
          </a:xfrm>
          <a:prstGeom prst="rect">
            <a:avLst/>
          </a:prstGeom>
          <a:solidFill>
            <a:schemeClr val="accent5"/>
          </a:solidFill>
        </p:spPr>
        <p:txBody>
          <a:bodyPr wrap="square">
            <a:spAutoFit/>
          </a:bodyPr>
          <a:lstStyle/>
          <a:p>
            <a:pPr defTabSz="685800">
              <a:defRPr/>
            </a:pPr>
            <a:r>
              <a:rPr lang="en-US" dirty="0">
                <a:solidFill>
                  <a:prstClr val="white"/>
                </a:solidFill>
                <a:latin typeface="Lucida Sans Unicode"/>
              </a:rPr>
              <a:t>Late postpartum: </a:t>
            </a:r>
          </a:p>
          <a:p>
            <a:pPr defTabSz="685800">
              <a:defRPr/>
            </a:pPr>
            <a:r>
              <a:rPr lang="en-US" dirty="0">
                <a:solidFill>
                  <a:prstClr val="white"/>
                </a:solidFill>
                <a:latin typeface="Lucida Sans Unicode"/>
              </a:rPr>
              <a:t>&gt; 4 weeks</a:t>
            </a:r>
          </a:p>
        </p:txBody>
      </p:sp>
      <p:cxnSp>
        <p:nvCxnSpPr>
          <p:cNvPr id="15" name="Straight Connector 14"/>
          <p:cNvCxnSpPr/>
          <p:nvPr/>
        </p:nvCxnSpPr>
        <p:spPr>
          <a:xfrm rot="5400000">
            <a:off x="6572250" y="2914650"/>
            <a:ext cx="914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890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14450" y="1047750"/>
          <a:ext cx="6343650" cy="3352800"/>
        </p:xfrm>
        <a:graphic>
          <a:graphicData uri="http://schemas.openxmlformats.org/drawingml/2006/table">
            <a:tbl>
              <a:tblPr/>
              <a:tblGrid>
                <a:gridCol w="1544241">
                  <a:extLst>
                    <a:ext uri="{9D8B030D-6E8A-4147-A177-3AD203B41FA5}">
                      <a16:colId xmlns="" xmlns:a16="http://schemas.microsoft.com/office/drawing/2014/main" val="20000"/>
                    </a:ext>
                  </a:extLst>
                </a:gridCol>
                <a:gridCol w="1200150">
                  <a:extLst>
                    <a:ext uri="{9D8B030D-6E8A-4147-A177-3AD203B41FA5}">
                      <a16:colId xmlns="" xmlns:a16="http://schemas.microsoft.com/office/drawing/2014/main" val="20001"/>
                    </a:ext>
                  </a:extLst>
                </a:gridCol>
                <a:gridCol w="1200150">
                  <a:extLst>
                    <a:ext uri="{9D8B030D-6E8A-4147-A177-3AD203B41FA5}">
                      <a16:colId xmlns="" xmlns:a16="http://schemas.microsoft.com/office/drawing/2014/main" val="20002"/>
                    </a:ext>
                  </a:extLst>
                </a:gridCol>
                <a:gridCol w="1198959">
                  <a:extLst>
                    <a:ext uri="{9D8B030D-6E8A-4147-A177-3AD203B41FA5}">
                      <a16:colId xmlns="" xmlns:a16="http://schemas.microsoft.com/office/drawing/2014/main" val="20003"/>
                    </a:ext>
                  </a:extLst>
                </a:gridCol>
                <a:gridCol w="1200150">
                  <a:extLst>
                    <a:ext uri="{9D8B030D-6E8A-4147-A177-3AD203B41FA5}">
                      <a16:colId xmlns="" xmlns:a16="http://schemas.microsoft.com/office/drawing/2014/main" val="20004"/>
                    </a:ext>
                  </a:extLst>
                </a:gridCol>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FFFF"/>
                        </a:solidFill>
                        <a:effectLst/>
                        <a:latin typeface="Georgia" pitchFamily="18" charset="0"/>
                        <a:cs typeface="Arial"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cs typeface="Arial" charset="0"/>
                        </a:rPr>
                        <a:t>Perforation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cs typeface="Arial" charset="0"/>
                        </a:rPr>
                        <a:t>Expulsion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cs typeface="Arial" charset="0"/>
                        </a:rPr>
                        <a:t>Pregnancy</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Georgia" pitchFamily="18" charset="0"/>
                          <a:cs typeface="Arial" charset="0"/>
                        </a:rPr>
                        <a:t>Removals</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0"/>
                  </a:ext>
                </a:extLst>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Postplacental</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0</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4-19%</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2.4%</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1.8-16%</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extLst>
                  <a:ext uri="{0D108BD9-81ED-4DB2-BD59-A6C34878D82A}">
                    <a16:rowId xmlns="" xmlns:a16="http://schemas.microsoft.com/office/drawing/2014/main" val="10001"/>
                  </a:ext>
                </a:extLst>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Within 48 hours</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0</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11-16%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(6-55%)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4.7%</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8-10%</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8"/>
                    </a:solidFill>
                  </a:tcPr>
                </a:tc>
                <a:extLst>
                  <a:ext uri="{0D108BD9-81ED-4DB2-BD59-A6C34878D82A}">
                    <a16:rowId xmlns="" xmlns:a16="http://schemas.microsoft.com/office/drawing/2014/main" val="10002"/>
                  </a:ext>
                </a:extLst>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6-8 weeks</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0-2.3%</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3-11%</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5.9%</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Georgia" pitchFamily="18" charset="0"/>
                          <a:cs typeface="Arial" charset="0"/>
                        </a:rPr>
                        <a:t>1.4-17%</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CDCE"/>
                    </a:solidFill>
                  </a:tcPr>
                </a:tc>
                <a:extLst>
                  <a:ext uri="{0D108BD9-81ED-4DB2-BD59-A6C34878D82A}">
                    <a16:rowId xmlns="" xmlns:a16="http://schemas.microsoft.com/office/drawing/2014/main" val="10003"/>
                  </a:ext>
                </a:extLst>
              </a:tr>
            </a:tbl>
          </a:graphicData>
        </a:graphic>
      </p:graphicFrame>
      <p:sp>
        <p:nvSpPr>
          <p:cNvPr id="27682" name="TextBox 4"/>
          <p:cNvSpPr txBox="1">
            <a:spLocks noChangeArrowheads="1"/>
          </p:cNvSpPr>
          <p:nvPr/>
        </p:nvSpPr>
        <p:spPr bwMode="auto">
          <a:xfrm>
            <a:off x="5086350" y="4686300"/>
            <a:ext cx="3314700" cy="276999"/>
          </a:xfrm>
          <a:prstGeom prst="rect">
            <a:avLst/>
          </a:prstGeom>
          <a:noFill/>
          <a:ln w="9525">
            <a:noFill/>
            <a:miter lim="800000"/>
            <a:headEnd/>
            <a:tailEnd/>
          </a:ln>
        </p:spPr>
        <p:txBody>
          <a:bodyPr>
            <a:spAutoFit/>
          </a:bodyPr>
          <a:lstStyle/>
          <a:p>
            <a:pPr defTabSz="685800"/>
            <a:r>
              <a:rPr lang="en-US" sz="1200" dirty="0" err="1">
                <a:solidFill>
                  <a:prstClr val="black"/>
                </a:solidFill>
                <a:latin typeface="Lucida Sans Unicode"/>
              </a:rPr>
              <a:t>Kapp</a:t>
            </a:r>
            <a:r>
              <a:rPr lang="en-US" sz="1200" dirty="0">
                <a:solidFill>
                  <a:prstClr val="black"/>
                </a:solidFill>
                <a:latin typeface="Lucida Sans Unicode"/>
              </a:rPr>
              <a:t> </a:t>
            </a:r>
            <a:r>
              <a:rPr lang="en-US" sz="1200" i="1" dirty="0">
                <a:solidFill>
                  <a:prstClr val="black"/>
                </a:solidFill>
                <a:latin typeface="Lucida Sans Unicode"/>
              </a:rPr>
              <a:t>Contraception</a:t>
            </a:r>
            <a:r>
              <a:rPr lang="en-US" sz="1200" dirty="0">
                <a:solidFill>
                  <a:prstClr val="black"/>
                </a:solidFill>
                <a:latin typeface="Lucida Sans Unicode"/>
              </a:rPr>
              <a:t>, 2009</a:t>
            </a:r>
          </a:p>
        </p:txBody>
      </p:sp>
      <p:sp>
        <p:nvSpPr>
          <p:cNvPr id="6" name="Oval 5"/>
          <p:cNvSpPr/>
          <p:nvPr/>
        </p:nvSpPr>
        <p:spPr>
          <a:xfrm>
            <a:off x="2743200" y="800100"/>
            <a:ext cx="1257300" cy="41148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Lucida Sans Unicode"/>
            </a:endParaRPr>
          </a:p>
        </p:txBody>
      </p:sp>
      <p:sp>
        <p:nvSpPr>
          <p:cNvPr id="7" name="Oval 6"/>
          <p:cNvSpPr/>
          <p:nvPr/>
        </p:nvSpPr>
        <p:spPr>
          <a:xfrm>
            <a:off x="4000500" y="800100"/>
            <a:ext cx="1257300" cy="41148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Lucida Sans Unicode"/>
            </a:endParaRPr>
          </a:p>
        </p:txBody>
      </p:sp>
      <p:sp>
        <p:nvSpPr>
          <p:cNvPr id="8" name="Oval 7"/>
          <p:cNvSpPr/>
          <p:nvPr/>
        </p:nvSpPr>
        <p:spPr>
          <a:xfrm>
            <a:off x="5143500" y="742950"/>
            <a:ext cx="1257300" cy="41148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Lucida Sans Unicode"/>
            </a:endParaRPr>
          </a:p>
        </p:txBody>
      </p:sp>
      <p:sp>
        <p:nvSpPr>
          <p:cNvPr id="9" name="Oval 8"/>
          <p:cNvSpPr/>
          <p:nvPr/>
        </p:nvSpPr>
        <p:spPr>
          <a:xfrm>
            <a:off x="6343650" y="685800"/>
            <a:ext cx="1257300" cy="411480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Lucida Sans Unicode"/>
            </a:endParaRPr>
          </a:p>
        </p:txBody>
      </p:sp>
    </p:spTree>
    <p:custDataLst>
      <p:tags r:id="rId1"/>
    </p:custDataLst>
    <p:extLst>
      <p:ext uri="{BB962C8B-B14F-4D97-AF65-F5344CB8AC3E}">
        <p14:creationId xmlns:p14="http://schemas.microsoft.com/office/powerpoint/2010/main" val="41186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5086350" y="4686300"/>
            <a:ext cx="3314700" cy="276999"/>
          </a:xfrm>
          <a:prstGeom prst="rect">
            <a:avLst/>
          </a:prstGeom>
          <a:noFill/>
          <a:ln w="9525">
            <a:noFill/>
            <a:miter lim="800000"/>
            <a:headEnd/>
            <a:tailEnd/>
          </a:ln>
        </p:spPr>
        <p:txBody>
          <a:bodyPr>
            <a:spAutoFit/>
          </a:bodyPr>
          <a:lstStyle/>
          <a:p>
            <a:pPr defTabSz="685800"/>
            <a:r>
              <a:rPr lang="en-US" sz="1200" dirty="0" err="1">
                <a:solidFill>
                  <a:prstClr val="black"/>
                </a:solidFill>
                <a:latin typeface="Lucida Sans Unicode"/>
              </a:rPr>
              <a:t>Kapp</a:t>
            </a:r>
            <a:r>
              <a:rPr lang="en-US" sz="1200" dirty="0">
                <a:solidFill>
                  <a:prstClr val="black"/>
                </a:solidFill>
                <a:latin typeface="Lucida Sans Unicode"/>
              </a:rPr>
              <a:t> </a:t>
            </a:r>
            <a:r>
              <a:rPr lang="en-US" sz="1200" i="1" dirty="0">
                <a:solidFill>
                  <a:prstClr val="black"/>
                </a:solidFill>
                <a:latin typeface="Lucida Sans Unicode"/>
              </a:rPr>
              <a:t>Contraception</a:t>
            </a:r>
            <a:r>
              <a:rPr lang="en-US" sz="1200" dirty="0">
                <a:solidFill>
                  <a:prstClr val="black"/>
                </a:solidFill>
                <a:latin typeface="Lucida Sans Unicode"/>
              </a:rPr>
              <a:t>, 2009</a:t>
            </a:r>
          </a:p>
        </p:txBody>
      </p:sp>
      <p:graphicFrame>
        <p:nvGraphicFramePr>
          <p:cNvPr id="5" name="Table 4"/>
          <p:cNvGraphicFramePr>
            <a:graphicFrameLocks noGrp="1"/>
          </p:cNvGraphicFramePr>
          <p:nvPr/>
        </p:nvGraphicFramePr>
        <p:xfrm>
          <a:off x="1714500" y="1143000"/>
          <a:ext cx="6000750" cy="2686050"/>
        </p:xfrm>
        <a:graphic>
          <a:graphicData uri="http://schemas.openxmlformats.org/drawingml/2006/table">
            <a:tbl>
              <a:tblPr firstRow="1" bandRow="1">
                <a:tableStyleId>{21E4AEA4-8DFA-4A89-87EB-49C32662AFE0}</a:tableStyleId>
              </a:tblPr>
              <a:tblGrid>
                <a:gridCol w="2971800">
                  <a:extLst>
                    <a:ext uri="{9D8B030D-6E8A-4147-A177-3AD203B41FA5}">
                      <a16:colId xmlns="" xmlns:a16="http://schemas.microsoft.com/office/drawing/2014/main" val="20000"/>
                    </a:ext>
                  </a:extLst>
                </a:gridCol>
                <a:gridCol w="1358083">
                  <a:extLst>
                    <a:ext uri="{9D8B030D-6E8A-4147-A177-3AD203B41FA5}">
                      <a16:colId xmlns="" xmlns:a16="http://schemas.microsoft.com/office/drawing/2014/main" val="20001"/>
                    </a:ext>
                  </a:extLst>
                </a:gridCol>
                <a:gridCol w="1670867">
                  <a:extLst>
                    <a:ext uri="{9D8B030D-6E8A-4147-A177-3AD203B41FA5}">
                      <a16:colId xmlns="" xmlns:a16="http://schemas.microsoft.com/office/drawing/2014/main" val="20002"/>
                    </a:ext>
                  </a:extLst>
                </a:gridCol>
              </a:tblGrid>
              <a:tr h="895350">
                <a:tc>
                  <a:txBody>
                    <a:bodyPr/>
                    <a:lstStyle/>
                    <a:p>
                      <a:endParaRPr lang="en-US" sz="1400" dirty="0"/>
                    </a:p>
                  </a:txBody>
                  <a:tcPr marL="68580" marR="68580" marT="34290" marB="34290"/>
                </a:tc>
                <a:tc>
                  <a:txBody>
                    <a:bodyPr/>
                    <a:lstStyle/>
                    <a:p>
                      <a:r>
                        <a:rPr lang="en-US" sz="1800" dirty="0"/>
                        <a:t>C-Section</a:t>
                      </a:r>
                    </a:p>
                  </a:txBody>
                  <a:tcPr marL="68580" marR="68580" marT="34290" marB="34290"/>
                </a:tc>
                <a:tc>
                  <a:txBody>
                    <a:bodyPr/>
                    <a:lstStyle/>
                    <a:p>
                      <a:r>
                        <a:rPr lang="en-US" sz="1800" dirty="0"/>
                        <a:t>Vaginal</a:t>
                      </a:r>
                    </a:p>
                  </a:txBody>
                  <a:tcPr marL="68580" marR="68580" marT="34290" marB="34290"/>
                </a:tc>
                <a:extLst>
                  <a:ext uri="{0D108BD9-81ED-4DB2-BD59-A6C34878D82A}">
                    <a16:rowId xmlns="" xmlns:a16="http://schemas.microsoft.com/office/drawing/2014/main" val="10000"/>
                  </a:ext>
                </a:extLst>
              </a:tr>
              <a:tr h="895350">
                <a:tc>
                  <a:txBody>
                    <a:bodyPr/>
                    <a:lstStyle/>
                    <a:p>
                      <a:r>
                        <a:rPr lang="en-US" sz="1800" dirty="0"/>
                        <a:t>Expulsion</a:t>
                      </a:r>
                    </a:p>
                  </a:txBody>
                  <a:tcPr marL="68580" marR="68580" marT="34290" marB="34290"/>
                </a:tc>
                <a:tc>
                  <a:txBody>
                    <a:bodyPr/>
                    <a:lstStyle/>
                    <a:p>
                      <a:r>
                        <a:rPr lang="en-US" sz="1800" dirty="0"/>
                        <a:t>11-14%</a:t>
                      </a:r>
                    </a:p>
                  </a:txBody>
                  <a:tcPr marL="68580" marR="68580" marT="34290" marB="34290"/>
                </a:tc>
                <a:tc>
                  <a:txBody>
                    <a:bodyPr/>
                    <a:lstStyle/>
                    <a:p>
                      <a:r>
                        <a:rPr lang="en-US" sz="1800" dirty="0"/>
                        <a:t>16-19%</a:t>
                      </a:r>
                    </a:p>
                  </a:txBody>
                  <a:tcPr marL="68580" marR="68580" marT="34290" marB="34290"/>
                </a:tc>
                <a:extLst>
                  <a:ext uri="{0D108BD9-81ED-4DB2-BD59-A6C34878D82A}">
                    <a16:rowId xmlns="" xmlns:a16="http://schemas.microsoft.com/office/drawing/2014/main" val="10001"/>
                  </a:ext>
                </a:extLst>
              </a:tr>
              <a:tr h="895350">
                <a:tc>
                  <a:txBody>
                    <a:bodyPr/>
                    <a:lstStyle/>
                    <a:p>
                      <a:r>
                        <a:rPr lang="en-US" sz="1800" dirty="0"/>
                        <a:t>Removal</a:t>
                      </a:r>
                      <a:r>
                        <a:rPr lang="en-US" sz="1800" baseline="0" dirty="0"/>
                        <a:t> for bleeding/pain</a:t>
                      </a:r>
                      <a:endParaRPr lang="en-US" sz="1800" dirty="0"/>
                    </a:p>
                  </a:txBody>
                  <a:tcPr marL="68580" marR="68580" marT="34290" marB="34290"/>
                </a:tc>
                <a:tc>
                  <a:txBody>
                    <a:bodyPr/>
                    <a:lstStyle/>
                    <a:p>
                      <a:r>
                        <a:rPr lang="en-US" sz="1800" dirty="0"/>
                        <a:t>11%</a:t>
                      </a:r>
                    </a:p>
                  </a:txBody>
                  <a:tcPr marL="68580" marR="68580" marT="34290" marB="34290"/>
                </a:tc>
                <a:tc>
                  <a:txBody>
                    <a:bodyPr/>
                    <a:lstStyle/>
                    <a:p>
                      <a:r>
                        <a:rPr lang="en-US" sz="1800" dirty="0"/>
                        <a:t>12%</a:t>
                      </a:r>
                    </a:p>
                  </a:txBody>
                  <a:tcPr marL="68580" marR="68580" marT="34290" marB="34290"/>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396995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69052-0616-4E0B-B17A-D2C7C5FCE485}"/>
              </a:ext>
            </a:extLst>
          </p:cNvPr>
          <p:cNvSpPr>
            <a:spLocks noGrp="1"/>
          </p:cNvSpPr>
          <p:nvPr>
            <p:ph type="title"/>
          </p:nvPr>
        </p:nvSpPr>
        <p:spPr/>
        <p:txBody>
          <a:bodyPr/>
          <a:lstStyle/>
          <a:p>
            <a:r>
              <a:rPr lang="en-US" dirty="0"/>
              <a:t>Immediate vs Interval</a:t>
            </a:r>
            <a:r>
              <a:rPr lang="en-US" sz="3200" dirty="0"/>
              <a:t>*</a:t>
            </a:r>
            <a:r>
              <a:rPr lang="en-US" dirty="0"/>
              <a:t> IUD Insertion</a:t>
            </a:r>
          </a:p>
        </p:txBody>
      </p:sp>
      <p:sp>
        <p:nvSpPr>
          <p:cNvPr id="3" name="Content Placeholder 2">
            <a:extLst>
              <a:ext uri="{FF2B5EF4-FFF2-40B4-BE49-F238E27FC236}">
                <a16:creationId xmlns="" xmlns:a16="http://schemas.microsoft.com/office/drawing/2014/main" id="{48BA00BE-54A7-4480-AD62-BA65C2387475}"/>
              </a:ext>
            </a:extLst>
          </p:cNvPr>
          <p:cNvSpPr>
            <a:spLocks noGrp="1"/>
          </p:cNvSpPr>
          <p:nvPr>
            <p:ph sz="half" idx="1"/>
          </p:nvPr>
        </p:nvSpPr>
        <p:spPr>
          <a:xfrm>
            <a:off x="763194" y="1513285"/>
            <a:ext cx="3810000" cy="3086100"/>
          </a:xfrm>
        </p:spPr>
        <p:txBody>
          <a:bodyPr/>
          <a:lstStyle/>
          <a:p>
            <a:r>
              <a:rPr lang="en-US" dirty="0"/>
              <a:t>Probably higher rate of expulsion (2-4 times higher)</a:t>
            </a:r>
          </a:p>
          <a:p>
            <a:pPr lvl="1"/>
            <a:r>
              <a:rPr lang="en-US" dirty="0"/>
              <a:t>Counsel about this risk, need for follow up</a:t>
            </a:r>
          </a:p>
          <a:p>
            <a:r>
              <a:rPr lang="en-US" dirty="0"/>
              <a:t>RCT of this</a:t>
            </a:r>
          </a:p>
          <a:p>
            <a:pPr lvl="1"/>
            <a:r>
              <a:rPr lang="en-US" dirty="0"/>
              <a:t>Continuation rates 83% vs 64% at 6 months</a:t>
            </a:r>
          </a:p>
          <a:p>
            <a:pPr lvl="2"/>
            <a:r>
              <a:rPr lang="en-US" dirty="0"/>
              <a:t>Interval group</a:t>
            </a:r>
          </a:p>
          <a:p>
            <a:pPr lvl="3"/>
            <a:r>
              <a:rPr lang="en-US" dirty="0"/>
              <a:t>39% never got IUD</a:t>
            </a:r>
          </a:p>
          <a:p>
            <a:pPr lvl="3"/>
            <a:r>
              <a:rPr lang="en-US" dirty="0"/>
              <a:t>25% no show to PP visit</a:t>
            </a:r>
          </a:p>
          <a:p>
            <a:pPr lvl="3"/>
            <a:r>
              <a:rPr lang="en-US" dirty="0"/>
              <a:t>14% either declined or unable to place IUD</a:t>
            </a:r>
          </a:p>
          <a:p>
            <a:endParaRPr lang="en-US" dirty="0"/>
          </a:p>
        </p:txBody>
      </p:sp>
      <p:sp>
        <p:nvSpPr>
          <p:cNvPr id="7" name="Content Placeholder 6">
            <a:extLst>
              <a:ext uri="{FF2B5EF4-FFF2-40B4-BE49-F238E27FC236}">
                <a16:creationId xmlns="" xmlns:a16="http://schemas.microsoft.com/office/drawing/2014/main" id="{4B5EB1F6-46E0-4E05-884E-13B2988C922C}"/>
              </a:ext>
            </a:extLst>
          </p:cNvPr>
          <p:cNvSpPr>
            <a:spLocks noGrp="1"/>
          </p:cNvSpPr>
          <p:nvPr>
            <p:ph sz="half" idx="2"/>
          </p:nvPr>
        </p:nvSpPr>
        <p:spPr/>
        <p:txBody>
          <a:bodyPr/>
          <a:lstStyle/>
          <a:p>
            <a:r>
              <a:rPr lang="en-US" dirty="0"/>
              <a:t>40-75% of those planning IUD don’t get it</a:t>
            </a:r>
          </a:p>
          <a:p>
            <a:r>
              <a:rPr lang="en-US" dirty="0"/>
              <a:t>Cohort study comparing immediate vs delayed</a:t>
            </a:r>
          </a:p>
          <a:p>
            <a:pPr lvl="1"/>
            <a:r>
              <a:rPr lang="en-US" dirty="0"/>
              <a:t>71% immediate obtained it</a:t>
            </a:r>
          </a:p>
          <a:p>
            <a:pPr lvl="2"/>
            <a:r>
              <a:rPr lang="en-US" dirty="0"/>
              <a:t>vs</a:t>
            </a:r>
          </a:p>
          <a:p>
            <a:pPr lvl="1"/>
            <a:r>
              <a:rPr lang="en-US" dirty="0"/>
              <a:t>7% interval group</a:t>
            </a:r>
          </a:p>
        </p:txBody>
      </p:sp>
      <p:sp>
        <p:nvSpPr>
          <p:cNvPr id="4" name="TextBox 3">
            <a:extLst>
              <a:ext uri="{FF2B5EF4-FFF2-40B4-BE49-F238E27FC236}">
                <a16:creationId xmlns="" xmlns:a16="http://schemas.microsoft.com/office/drawing/2014/main" id="{947FE465-3951-40D9-BC81-62FCBA913687}"/>
              </a:ext>
            </a:extLst>
          </p:cNvPr>
          <p:cNvSpPr txBox="1"/>
          <p:nvPr/>
        </p:nvSpPr>
        <p:spPr>
          <a:xfrm>
            <a:off x="5625548" y="4607194"/>
            <a:ext cx="2877967" cy="369332"/>
          </a:xfrm>
          <a:prstGeom prst="rect">
            <a:avLst/>
          </a:prstGeom>
          <a:noFill/>
        </p:spPr>
        <p:txBody>
          <a:bodyPr wrap="none" rtlCol="0">
            <a:spAutoFit/>
          </a:bodyPr>
          <a:lstStyle/>
          <a:p>
            <a:r>
              <a:rPr lang="en-US" b="1" dirty="0">
                <a:solidFill>
                  <a:schemeClr val="tx2">
                    <a:lumMod val="75000"/>
                  </a:schemeClr>
                </a:solidFill>
              </a:rPr>
              <a:t>*</a:t>
            </a:r>
            <a:r>
              <a:rPr lang="en-US" dirty="0"/>
              <a:t> at the PP visit or beyond</a:t>
            </a:r>
          </a:p>
        </p:txBody>
      </p:sp>
    </p:spTree>
    <p:extLst>
      <p:ext uri="{BB962C8B-B14F-4D97-AF65-F5344CB8AC3E}">
        <p14:creationId xmlns:p14="http://schemas.microsoft.com/office/powerpoint/2010/main" val="1790797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Placement*</a:t>
            </a:r>
          </a:p>
        </p:txBody>
      </p:sp>
      <p:sp>
        <p:nvSpPr>
          <p:cNvPr id="3" name="Text Placeholder 2"/>
          <p:cNvSpPr>
            <a:spLocks noGrp="1"/>
          </p:cNvSpPr>
          <p:nvPr>
            <p:ph type="body" idx="1"/>
          </p:nvPr>
        </p:nvSpPr>
        <p:spPr/>
        <p:txBody>
          <a:bodyPr/>
          <a:lstStyle/>
          <a:p>
            <a:r>
              <a:rPr lang="en-US" dirty="0"/>
              <a:t>Immediate Postpartum LARC: Why and How</a:t>
            </a:r>
          </a:p>
        </p:txBody>
      </p:sp>
      <p:sp>
        <p:nvSpPr>
          <p:cNvPr id="4" name="TextBox 3">
            <a:extLst>
              <a:ext uri="{FF2B5EF4-FFF2-40B4-BE49-F238E27FC236}">
                <a16:creationId xmlns="" xmlns:a16="http://schemas.microsoft.com/office/drawing/2014/main" id="{A180EB89-6645-46E6-9D29-A991066013B1}"/>
              </a:ext>
            </a:extLst>
          </p:cNvPr>
          <p:cNvSpPr txBox="1"/>
          <p:nvPr/>
        </p:nvSpPr>
        <p:spPr>
          <a:xfrm>
            <a:off x="4629150" y="4679950"/>
            <a:ext cx="4246932" cy="369332"/>
          </a:xfrm>
          <a:prstGeom prst="rect">
            <a:avLst/>
          </a:prstGeom>
          <a:noFill/>
        </p:spPr>
        <p:txBody>
          <a:bodyPr wrap="none" rtlCol="0">
            <a:spAutoFit/>
          </a:bodyPr>
          <a:lstStyle/>
          <a:p>
            <a:r>
              <a:rPr lang="en-US" dirty="0"/>
              <a:t>* Note implant no different than normal</a:t>
            </a:r>
          </a:p>
        </p:txBody>
      </p:sp>
    </p:spTree>
    <p:extLst>
      <p:ext uri="{BB962C8B-B14F-4D97-AF65-F5344CB8AC3E}">
        <p14:creationId xmlns:p14="http://schemas.microsoft.com/office/powerpoint/2010/main" val="414846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Insertion Technique- SVD</a:t>
            </a:r>
          </a:p>
        </p:txBody>
      </p:sp>
      <p:sp>
        <p:nvSpPr>
          <p:cNvPr id="32771" name="Content Placeholder 2"/>
          <p:cNvSpPr>
            <a:spLocks noGrp="1"/>
          </p:cNvSpPr>
          <p:nvPr>
            <p:ph sz="half" idx="1"/>
          </p:nvPr>
        </p:nvSpPr>
        <p:spPr>
          <a:xfrm>
            <a:off x="783546" y="1566534"/>
            <a:ext cx="3810000" cy="3086100"/>
          </a:xfrm>
        </p:spPr>
        <p:txBody>
          <a:bodyPr/>
          <a:lstStyle/>
          <a:p>
            <a:r>
              <a:rPr lang="en-US" dirty="0"/>
              <a:t>After delivery of placenta</a:t>
            </a:r>
          </a:p>
          <a:p>
            <a:pPr lvl="1"/>
            <a:r>
              <a:rPr lang="en-US" dirty="0">
                <a:solidFill>
                  <a:schemeClr val="tx1"/>
                </a:solidFill>
              </a:rPr>
              <a:t>massage uterus</a:t>
            </a:r>
          </a:p>
          <a:p>
            <a:pPr lvl="1"/>
            <a:r>
              <a:rPr lang="en-US" dirty="0">
                <a:solidFill>
                  <a:schemeClr val="tx1"/>
                </a:solidFill>
              </a:rPr>
              <a:t>administer </a:t>
            </a:r>
            <a:r>
              <a:rPr lang="en-US" dirty="0" err="1">
                <a:solidFill>
                  <a:schemeClr val="tx1"/>
                </a:solidFill>
              </a:rPr>
              <a:t>pitocin</a:t>
            </a:r>
            <a:r>
              <a:rPr lang="en-US" dirty="0">
                <a:solidFill>
                  <a:schemeClr val="tx1"/>
                </a:solidFill>
              </a:rPr>
              <a:t> per protocol</a:t>
            </a:r>
          </a:p>
          <a:p>
            <a:pPr lvl="1"/>
            <a:r>
              <a:rPr lang="en-US" dirty="0"/>
              <a:t>Repairs tears after IUD</a:t>
            </a:r>
          </a:p>
          <a:p>
            <a:r>
              <a:rPr lang="en-US" dirty="0"/>
              <a:t>No additional anesthesia required</a:t>
            </a:r>
          </a:p>
          <a:p>
            <a:pPr eaLnBrk="1" hangingPunct="1"/>
            <a:r>
              <a:rPr lang="en-US" dirty="0"/>
              <a:t>Palpate uterus and identify fundal height</a:t>
            </a:r>
          </a:p>
          <a:p>
            <a:pPr eaLnBrk="1" hangingPunct="1"/>
            <a:r>
              <a:rPr lang="en-US" dirty="0"/>
              <a:t>Replace sterile gloves</a:t>
            </a:r>
          </a:p>
          <a:p>
            <a:pPr eaLnBrk="1" hangingPunct="1"/>
            <a:endParaRPr lang="en-US" dirty="0"/>
          </a:p>
          <a:p>
            <a:endParaRPr lang="en-US" dirty="0"/>
          </a:p>
        </p:txBody>
      </p:sp>
      <p:sp>
        <p:nvSpPr>
          <p:cNvPr id="2" name="Content Placeholder 1">
            <a:extLst>
              <a:ext uri="{FF2B5EF4-FFF2-40B4-BE49-F238E27FC236}">
                <a16:creationId xmlns="" xmlns:a16="http://schemas.microsoft.com/office/drawing/2014/main" id="{C65960C6-0E36-4A53-B2FC-CDE22A543D03}"/>
              </a:ext>
            </a:extLst>
          </p:cNvPr>
          <p:cNvSpPr>
            <a:spLocks noGrp="1"/>
          </p:cNvSpPr>
          <p:nvPr>
            <p:ph sz="half" idx="2"/>
          </p:nvPr>
        </p:nvSpPr>
        <p:spPr/>
        <p:txBody>
          <a:bodyPr/>
          <a:lstStyle/>
          <a:p>
            <a:pPr eaLnBrk="1" hangingPunct="1"/>
            <a:r>
              <a:rPr lang="en-US" dirty="0"/>
              <a:t>Load the IUD in a ring forceps</a:t>
            </a:r>
          </a:p>
          <a:p>
            <a:pPr eaLnBrk="1" hangingPunct="1"/>
            <a:r>
              <a:rPr lang="en-US" dirty="0"/>
              <a:t>Use a hand or retractor to visualize the cervix</a:t>
            </a:r>
          </a:p>
          <a:p>
            <a:pPr eaLnBrk="1" hangingPunct="1"/>
            <a:r>
              <a:rPr lang="en-US" dirty="0"/>
              <a:t>Apply antiseptic solution to the cervix </a:t>
            </a:r>
          </a:p>
          <a:p>
            <a:pPr eaLnBrk="1" hangingPunct="1"/>
            <a:r>
              <a:rPr lang="en-US" dirty="0"/>
              <a:t>Grasp the anterior lip of the cervix with a ring forceps</a:t>
            </a:r>
          </a:p>
          <a:p>
            <a:endParaRPr lang="en-US" dirty="0"/>
          </a:p>
        </p:txBody>
      </p:sp>
    </p:spTree>
    <p:custDataLst>
      <p:tags r:id="rId1"/>
    </p:custDataLst>
    <p:extLst>
      <p:ext uri="{BB962C8B-B14F-4D97-AF65-F5344CB8AC3E}">
        <p14:creationId xmlns:p14="http://schemas.microsoft.com/office/powerpoint/2010/main" val="216557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0E6905D-9012-4B65-9D8C-8BAA4CF99721}"/>
              </a:ext>
            </a:extLst>
          </p:cNvPr>
          <p:cNvGrpSpPr/>
          <p:nvPr/>
        </p:nvGrpSpPr>
        <p:grpSpPr>
          <a:xfrm>
            <a:off x="2000250" y="514350"/>
            <a:ext cx="5037535" cy="4446985"/>
            <a:chOff x="2000250" y="514350"/>
            <a:chExt cx="5037535" cy="4446985"/>
          </a:xfrm>
        </p:grpSpPr>
        <p:pic>
          <p:nvPicPr>
            <p:cNvPr id="33794" name="Picture 2"/>
            <p:cNvPicPr>
              <a:picLocks noChangeAspect="1" noChangeArrowheads="1"/>
            </p:cNvPicPr>
            <p:nvPr/>
          </p:nvPicPr>
          <p:blipFill>
            <a:blip r:embed="rId4" cstate="print"/>
            <a:srcRect/>
            <a:stretch>
              <a:fillRect/>
            </a:stretch>
          </p:blipFill>
          <p:spPr bwMode="auto">
            <a:xfrm>
              <a:off x="2000250" y="514350"/>
              <a:ext cx="5037535" cy="4446985"/>
            </a:xfrm>
            <a:prstGeom prst="rect">
              <a:avLst/>
            </a:prstGeom>
            <a:noFill/>
            <a:ln w="9525">
              <a:noFill/>
              <a:miter lim="800000"/>
              <a:headEnd/>
              <a:tailEnd/>
            </a:ln>
          </p:spPr>
        </p:pic>
        <p:sp>
          <p:nvSpPr>
            <p:cNvPr id="3" name="Down Arrow 2"/>
            <p:cNvSpPr/>
            <p:nvPr/>
          </p:nvSpPr>
          <p:spPr>
            <a:xfrm rot="19363481">
              <a:off x="3369469" y="1352550"/>
              <a:ext cx="288131" cy="16002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Down Arrow 4"/>
            <p:cNvSpPr/>
            <p:nvPr/>
          </p:nvSpPr>
          <p:spPr>
            <a:xfrm rot="8081523">
              <a:off x="5385198" y="3075385"/>
              <a:ext cx="286940" cy="152995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Tree>
    <p:custDataLst>
      <p:tags r:id="rId1"/>
    </p:custDataLst>
    <p:extLst>
      <p:ext uri="{BB962C8B-B14F-4D97-AF65-F5344CB8AC3E}">
        <p14:creationId xmlns:p14="http://schemas.microsoft.com/office/powerpoint/2010/main" val="43159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857EB-F1FE-437B-AFD2-6C0692198729}"/>
              </a:ext>
            </a:extLst>
          </p:cNvPr>
          <p:cNvSpPr>
            <a:spLocks noGrp="1"/>
          </p:cNvSpPr>
          <p:nvPr>
            <p:ph type="title"/>
          </p:nvPr>
        </p:nvSpPr>
        <p:spPr/>
        <p:txBody>
          <a:bodyPr/>
          <a:lstStyle/>
          <a:p>
            <a:r>
              <a:rPr lang="en-US" dirty="0"/>
              <a:t>Insertion Technique- SVD</a:t>
            </a:r>
          </a:p>
        </p:txBody>
      </p:sp>
      <p:sp>
        <p:nvSpPr>
          <p:cNvPr id="3" name="Content Placeholder 2">
            <a:extLst>
              <a:ext uri="{FF2B5EF4-FFF2-40B4-BE49-F238E27FC236}">
                <a16:creationId xmlns="" xmlns:a16="http://schemas.microsoft.com/office/drawing/2014/main" id="{8A31A3CA-9EC8-4EA1-B20B-E2213D186672}"/>
              </a:ext>
            </a:extLst>
          </p:cNvPr>
          <p:cNvSpPr>
            <a:spLocks noGrp="1"/>
          </p:cNvSpPr>
          <p:nvPr>
            <p:ph sz="half" idx="1"/>
          </p:nvPr>
        </p:nvSpPr>
        <p:spPr>
          <a:xfrm>
            <a:off x="856117" y="1513285"/>
            <a:ext cx="3810000" cy="3086100"/>
          </a:xfrm>
        </p:spPr>
        <p:txBody>
          <a:bodyPr/>
          <a:lstStyle/>
          <a:p>
            <a:pPr eaLnBrk="1" hangingPunct="1"/>
            <a:r>
              <a:rPr lang="en-US" dirty="0"/>
              <a:t>Insert the IUD through the cervix</a:t>
            </a:r>
          </a:p>
          <a:p>
            <a:pPr eaLnBrk="1" hangingPunct="1"/>
            <a:r>
              <a:rPr lang="en-US" dirty="0"/>
              <a:t>Transfer non-dominant hand to the abdomen/fundus</a:t>
            </a:r>
          </a:p>
          <a:p>
            <a:pPr eaLnBrk="1" hangingPunct="1"/>
            <a:r>
              <a:rPr lang="en-US" dirty="0"/>
              <a:t>Confirm fundal placement with both ring forceps hand and abdominal hand</a:t>
            </a:r>
          </a:p>
          <a:p>
            <a:pPr lvl="1" eaLnBrk="1" hangingPunct="1"/>
            <a:r>
              <a:rPr lang="en-US" dirty="0"/>
              <a:t>Can confirm with ultrasound post procedure or PRN</a:t>
            </a:r>
          </a:p>
          <a:p>
            <a:endParaRPr lang="en-US" dirty="0"/>
          </a:p>
        </p:txBody>
      </p:sp>
      <p:sp>
        <p:nvSpPr>
          <p:cNvPr id="4" name="Content Placeholder 3">
            <a:extLst>
              <a:ext uri="{FF2B5EF4-FFF2-40B4-BE49-F238E27FC236}">
                <a16:creationId xmlns="" xmlns:a16="http://schemas.microsoft.com/office/drawing/2014/main" id="{F32FBA68-1178-444A-849D-F965329E028B}"/>
              </a:ext>
            </a:extLst>
          </p:cNvPr>
          <p:cNvSpPr>
            <a:spLocks noGrp="1"/>
          </p:cNvSpPr>
          <p:nvPr>
            <p:ph sz="half" idx="2"/>
          </p:nvPr>
        </p:nvSpPr>
        <p:spPr/>
        <p:txBody>
          <a:bodyPr/>
          <a:lstStyle/>
          <a:p>
            <a:pPr eaLnBrk="1" hangingPunct="1"/>
            <a:r>
              <a:rPr lang="en-US" dirty="0"/>
              <a:t>Once at the fundus, open the ring forceps, rotate 45˚, move laterally, and remove </a:t>
            </a:r>
          </a:p>
          <a:p>
            <a:pPr eaLnBrk="1" hangingPunct="1"/>
            <a:r>
              <a:rPr lang="en-US" dirty="0"/>
              <a:t>Remove the ring forceps from the cervix</a:t>
            </a:r>
          </a:p>
          <a:p>
            <a:pPr eaLnBrk="1" hangingPunct="1"/>
            <a:r>
              <a:rPr lang="en-US" dirty="0"/>
              <a:t>Trim the strings flush with the cervix</a:t>
            </a:r>
          </a:p>
          <a:p>
            <a:pPr lvl="1" eaLnBrk="1" hangingPunct="1"/>
            <a:r>
              <a:rPr lang="en-US" dirty="0"/>
              <a:t>Copper don’t cut</a:t>
            </a:r>
          </a:p>
          <a:p>
            <a:pPr lvl="1" eaLnBrk="1" hangingPunct="1"/>
            <a:r>
              <a:rPr lang="en-US" dirty="0"/>
              <a:t>LNG yes at cervix</a:t>
            </a:r>
          </a:p>
          <a:p>
            <a:pPr lvl="2" eaLnBrk="1" hangingPunct="1"/>
            <a:r>
              <a:rPr lang="en-US" dirty="0"/>
              <a:t>Consider cutting before placing</a:t>
            </a:r>
          </a:p>
          <a:p>
            <a:endParaRPr lang="en-US" dirty="0"/>
          </a:p>
        </p:txBody>
      </p:sp>
    </p:spTree>
    <p:extLst>
      <p:ext uri="{BB962C8B-B14F-4D97-AF65-F5344CB8AC3E}">
        <p14:creationId xmlns:p14="http://schemas.microsoft.com/office/powerpoint/2010/main" val="108283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F56489F-7419-4EC6-92F6-7354286BA10C}"/>
              </a:ext>
            </a:extLst>
          </p:cNvPr>
          <p:cNvSpPr>
            <a:spLocks noGrp="1"/>
          </p:cNvSpPr>
          <p:nvPr>
            <p:ph type="title"/>
          </p:nvPr>
        </p:nvSpPr>
        <p:spPr/>
        <p:txBody>
          <a:bodyPr/>
          <a:lstStyle/>
          <a:p>
            <a:pPr algn="ctr"/>
            <a:r>
              <a:rPr lang="en-US" dirty="0"/>
              <a:t>2 Other Techniques</a:t>
            </a:r>
          </a:p>
        </p:txBody>
      </p:sp>
      <p:sp>
        <p:nvSpPr>
          <p:cNvPr id="4" name="Text Placeholder 3">
            <a:extLst>
              <a:ext uri="{FF2B5EF4-FFF2-40B4-BE49-F238E27FC236}">
                <a16:creationId xmlns="" xmlns:a16="http://schemas.microsoft.com/office/drawing/2014/main" id="{0E77EE31-A21E-4933-A0D9-560F2FDC6FD1}"/>
              </a:ext>
            </a:extLst>
          </p:cNvPr>
          <p:cNvSpPr>
            <a:spLocks noGrp="1"/>
          </p:cNvSpPr>
          <p:nvPr>
            <p:ph type="body" idx="1"/>
          </p:nvPr>
        </p:nvSpPr>
        <p:spPr>
          <a:xfrm>
            <a:off x="457200" y="1322785"/>
            <a:ext cx="4040188" cy="479822"/>
          </a:xfrm>
        </p:spPr>
        <p:txBody>
          <a:bodyPr/>
          <a:lstStyle/>
          <a:p>
            <a:pPr algn="ctr"/>
            <a:r>
              <a:rPr lang="en-US" dirty="0"/>
              <a:t>Manual</a:t>
            </a:r>
          </a:p>
        </p:txBody>
      </p:sp>
      <p:pic>
        <p:nvPicPr>
          <p:cNvPr id="40962" name="Picture 2"/>
          <p:cNvPicPr>
            <a:picLocks noGrp="1" noChangeAspect="1" noChangeArrowheads="1"/>
          </p:cNvPicPr>
          <p:nvPr>
            <p:ph sz="half" idx="2"/>
          </p:nvPr>
        </p:nvPicPr>
        <p:blipFill>
          <a:blip r:embed="rId4" cstate="print"/>
          <a:stretch>
            <a:fillRect/>
          </a:stretch>
        </p:blipFill>
        <p:spPr>
          <a:xfrm>
            <a:off x="1993900" y="1922463"/>
            <a:ext cx="1273563" cy="2963862"/>
          </a:xfrm>
          <a:noFill/>
        </p:spPr>
      </p:pic>
      <p:sp>
        <p:nvSpPr>
          <p:cNvPr id="5" name="Text Placeholder 4">
            <a:extLst>
              <a:ext uri="{FF2B5EF4-FFF2-40B4-BE49-F238E27FC236}">
                <a16:creationId xmlns="" xmlns:a16="http://schemas.microsoft.com/office/drawing/2014/main" id="{EBE20E18-38B9-4544-8F4E-B47F1E7D0BC5}"/>
              </a:ext>
            </a:extLst>
          </p:cNvPr>
          <p:cNvSpPr>
            <a:spLocks noGrp="1"/>
          </p:cNvSpPr>
          <p:nvPr>
            <p:ph type="body" sz="quarter" idx="3"/>
          </p:nvPr>
        </p:nvSpPr>
        <p:spPr>
          <a:xfrm>
            <a:off x="4645025" y="1230428"/>
            <a:ext cx="4041775" cy="479822"/>
          </a:xfrm>
        </p:spPr>
        <p:txBody>
          <a:bodyPr/>
          <a:lstStyle/>
          <a:p>
            <a:pPr algn="ctr"/>
            <a:r>
              <a:rPr lang="en-US" dirty="0"/>
              <a:t>Inserter</a:t>
            </a:r>
          </a:p>
        </p:txBody>
      </p:sp>
      <p:pic>
        <p:nvPicPr>
          <p:cNvPr id="2" name="Picture 1">
            <a:extLst>
              <a:ext uri="{FF2B5EF4-FFF2-40B4-BE49-F238E27FC236}">
                <a16:creationId xmlns="" xmlns:a16="http://schemas.microsoft.com/office/drawing/2014/main" id="{F16FD896-1662-451E-9184-A87A4710EB67}"/>
              </a:ext>
            </a:extLst>
          </p:cNvPr>
          <p:cNvPicPr>
            <a:picLocks noChangeAspect="1"/>
          </p:cNvPicPr>
          <p:nvPr/>
        </p:nvPicPr>
        <p:blipFill>
          <a:blip r:embed="rId5"/>
          <a:stretch>
            <a:fillRect/>
          </a:stretch>
        </p:blipFill>
        <p:spPr>
          <a:xfrm>
            <a:off x="5476625" y="2427878"/>
            <a:ext cx="2465636" cy="1845671"/>
          </a:xfrm>
          <a:prstGeom prst="rect">
            <a:avLst/>
          </a:prstGeom>
        </p:spPr>
      </p:pic>
    </p:spTree>
    <p:custDataLst>
      <p:tags r:id="rId1"/>
    </p:custDataLst>
    <p:extLst>
      <p:ext uri="{BB962C8B-B14F-4D97-AF65-F5344CB8AC3E}">
        <p14:creationId xmlns:p14="http://schemas.microsoft.com/office/powerpoint/2010/main" val="212068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776288" y="1578599"/>
            <a:ext cx="7772400" cy="3086100"/>
          </a:xfrm>
        </p:spPr>
        <p:txBody>
          <a:bodyPr/>
          <a:lstStyle/>
          <a:p>
            <a:r>
              <a:rPr lang="en-US" dirty="0"/>
              <a:t>By the end of this session the audience will be able to:</a:t>
            </a:r>
          </a:p>
          <a:p>
            <a:pPr lvl="1">
              <a:buFont typeface="Wingdings" panose="05000000000000000000" pitchFamily="2" charset="2"/>
              <a:buChar char="Ø"/>
            </a:pPr>
            <a:r>
              <a:rPr lang="en-US" sz="2400" dirty="0"/>
              <a:t>Outline the rationale for PP LARC</a:t>
            </a:r>
          </a:p>
          <a:p>
            <a:pPr lvl="1">
              <a:buFont typeface="Wingdings" panose="05000000000000000000" pitchFamily="2" charset="2"/>
              <a:buChar char="Ø"/>
            </a:pPr>
            <a:r>
              <a:rPr lang="en-US" sz="2400" dirty="0"/>
              <a:t>List steps needed to implement PP LARC</a:t>
            </a:r>
          </a:p>
          <a:p>
            <a:pPr lvl="1">
              <a:buFont typeface="Wingdings" panose="05000000000000000000" pitchFamily="2" charset="2"/>
              <a:buChar char="Ø"/>
            </a:pPr>
            <a:r>
              <a:rPr lang="en-US" sz="2400" dirty="0"/>
              <a:t>Access policies and other practical information for     PP LARC</a:t>
            </a:r>
          </a:p>
          <a:p>
            <a:pPr marL="0" indent="0">
              <a:buNone/>
            </a:pPr>
            <a:endParaRPr lang="en-US" dirty="0"/>
          </a:p>
        </p:txBody>
      </p:sp>
    </p:spTree>
    <p:extLst>
      <p:ext uri="{BB962C8B-B14F-4D97-AF65-F5344CB8AC3E}">
        <p14:creationId xmlns:p14="http://schemas.microsoft.com/office/powerpoint/2010/main" val="1915135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50939" y="339783"/>
            <a:ext cx="7793037" cy="857250"/>
          </a:xfrm>
        </p:spPr>
        <p:txBody>
          <a:bodyPr/>
          <a:lstStyle/>
          <a:p>
            <a:pPr eaLnBrk="1" hangingPunct="1"/>
            <a:r>
              <a:rPr lang="en-US" dirty="0"/>
              <a:t>Insertion at Time of C/S</a:t>
            </a:r>
          </a:p>
        </p:txBody>
      </p:sp>
      <p:sp>
        <p:nvSpPr>
          <p:cNvPr id="41987" name="Content Placeholder 2"/>
          <p:cNvSpPr>
            <a:spLocks noGrp="1"/>
          </p:cNvSpPr>
          <p:nvPr>
            <p:ph idx="1"/>
          </p:nvPr>
        </p:nvSpPr>
        <p:spPr>
          <a:xfrm>
            <a:off x="1171576" y="1418942"/>
            <a:ext cx="7772400" cy="3086100"/>
          </a:xfrm>
        </p:spPr>
        <p:txBody>
          <a:bodyPr/>
          <a:lstStyle/>
          <a:p>
            <a:pPr eaLnBrk="1" hangingPunct="1"/>
            <a:r>
              <a:rPr lang="en-US" dirty="0"/>
              <a:t>Manually insert the IUD to the fundus and carefully release</a:t>
            </a:r>
          </a:p>
          <a:p>
            <a:pPr lvl="1" eaLnBrk="1" hangingPunct="1"/>
            <a:r>
              <a:rPr lang="en-US" dirty="0"/>
              <a:t>Can also use inserter or ring</a:t>
            </a:r>
          </a:p>
          <a:p>
            <a:pPr lvl="1" eaLnBrk="1" hangingPunct="1"/>
            <a:r>
              <a:rPr lang="en-US" dirty="0"/>
              <a:t>No need to suture</a:t>
            </a:r>
          </a:p>
          <a:p>
            <a:pPr eaLnBrk="1" hangingPunct="1"/>
            <a:r>
              <a:rPr lang="en-US" dirty="0"/>
              <a:t>Place the strings just at the internal cervical </a:t>
            </a:r>
            <a:r>
              <a:rPr lang="en-US" dirty="0" err="1"/>
              <a:t>os</a:t>
            </a:r>
            <a:r>
              <a:rPr lang="en-US" dirty="0"/>
              <a:t> (will need to trim LNG IUD strings) </a:t>
            </a:r>
          </a:p>
          <a:p>
            <a:pPr eaLnBrk="1" hangingPunct="1"/>
            <a:r>
              <a:rPr lang="en-US" dirty="0"/>
              <a:t>Some describe pushing strings through the cervix with a ring forceps</a:t>
            </a:r>
          </a:p>
          <a:p>
            <a:pPr eaLnBrk="1" hangingPunct="1"/>
            <a:r>
              <a:rPr lang="en-US" dirty="0"/>
              <a:t>Suture the uterine incision</a:t>
            </a:r>
          </a:p>
        </p:txBody>
      </p:sp>
    </p:spTree>
    <p:custDataLst>
      <p:tags r:id="rId1"/>
    </p:custDataLst>
    <p:extLst>
      <p:ext uri="{BB962C8B-B14F-4D97-AF65-F5344CB8AC3E}">
        <p14:creationId xmlns:p14="http://schemas.microsoft.com/office/powerpoint/2010/main" val="233930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6" descr="See full size image">
            <a:hlinkClick r:id="rId4"/>
          </p:cNvPr>
          <p:cNvPicPr>
            <a:picLocks noChangeAspect="1" noChangeArrowheads="1"/>
          </p:cNvPicPr>
          <p:nvPr/>
        </p:nvPicPr>
        <p:blipFill>
          <a:blip r:embed="rId5" cstate="print"/>
          <a:srcRect/>
          <a:stretch>
            <a:fillRect/>
          </a:stretch>
        </p:blipFill>
        <p:spPr bwMode="auto">
          <a:xfrm>
            <a:off x="5372101" y="1600201"/>
            <a:ext cx="2164556" cy="2164556"/>
          </a:xfrm>
          <a:prstGeom prst="rect">
            <a:avLst/>
          </a:prstGeom>
          <a:noFill/>
          <a:ln w="9525">
            <a:noFill/>
            <a:miter lim="800000"/>
            <a:headEnd/>
            <a:tailEnd/>
          </a:ln>
        </p:spPr>
      </p:pic>
      <p:sp>
        <p:nvSpPr>
          <p:cNvPr id="43011" name="TextBox 6"/>
          <p:cNvSpPr txBox="1">
            <a:spLocks noChangeArrowheads="1"/>
          </p:cNvSpPr>
          <p:nvPr/>
        </p:nvSpPr>
        <p:spPr bwMode="auto">
          <a:xfrm>
            <a:off x="1485900" y="2114550"/>
            <a:ext cx="3657600" cy="1061829"/>
          </a:xfrm>
          <a:prstGeom prst="rect">
            <a:avLst/>
          </a:prstGeom>
          <a:noFill/>
          <a:ln w="9525">
            <a:noFill/>
            <a:miter lim="800000"/>
            <a:headEnd/>
            <a:tailEnd/>
          </a:ln>
        </p:spPr>
        <p:txBody>
          <a:bodyPr>
            <a:spAutoFit/>
          </a:bodyPr>
          <a:lstStyle/>
          <a:p>
            <a:pPr>
              <a:buSzPct val="150000"/>
              <a:buFont typeface="Wingdings" pitchFamily="2" charset="2"/>
              <a:buChar char="ü"/>
            </a:pPr>
            <a:r>
              <a:rPr lang="en-US" sz="2100"/>
              <a:t>Post-insertion instructions</a:t>
            </a:r>
          </a:p>
          <a:p>
            <a:pPr>
              <a:buSzPct val="150000"/>
              <a:buFont typeface="Wingdings" pitchFamily="2" charset="2"/>
              <a:buChar char="ü"/>
            </a:pPr>
            <a:endParaRPr lang="en-US" sz="2100"/>
          </a:p>
          <a:p>
            <a:pPr>
              <a:buSzPct val="150000"/>
              <a:buFont typeface="Wingdings" pitchFamily="2" charset="2"/>
              <a:buChar char="ü"/>
            </a:pPr>
            <a:r>
              <a:rPr lang="en-US" sz="2100"/>
              <a:t>2 week visit for string trim</a:t>
            </a:r>
          </a:p>
        </p:txBody>
      </p:sp>
      <p:sp>
        <p:nvSpPr>
          <p:cNvPr id="43012" name="TextBox 3"/>
          <p:cNvSpPr txBox="1">
            <a:spLocks noChangeArrowheads="1"/>
          </p:cNvSpPr>
          <p:nvPr/>
        </p:nvSpPr>
        <p:spPr bwMode="auto">
          <a:xfrm>
            <a:off x="1771650" y="742950"/>
            <a:ext cx="5257800" cy="600164"/>
          </a:xfrm>
          <a:prstGeom prst="rect">
            <a:avLst/>
          </a:prstGeom>
          <a:noFill/>
          <a:ln w="9525">
            <a:noFill/>
            <a:miter lim="800000"/>
            <a:headEnd/>
            <a:tailEnd/>
          </a:ln>
        </p:spPr>
        <p:txBody>
          <a:bodyPr>
            <a:spAutoFit/>
          </a:bodyPr>
          <a:lstStyle/>
          <a:p>
            <a:r>
              <a:rPr lang="en-US" sz="3300"/>
              <a:t>Post Insertion</a:t>
            </a:r>
          </a:p>
        </p:txBody>
      </p:sp>
    </p:spTree>
    <p:custDataLst>
      <p:tags r:id="rId1"/>
    </p:custDataLst>
    <p:extLst>
      <p:ext uri="{BB962C8B-B14F-4D97-AF65-F5344CB8AC3E}">
        <p14:creationId xmlns:p14="http://schemas.microsoft.com/office/powerpoint/2010/main" val="319319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3086100" y="1572840"/>
            <a:ext cx="4914900" cy="946413"/>
          </a:xfrm>
          <a:prstGeom prst="rect">
            <a:avLst/>
          </a:prstGeom>
          <a:noFill/>
          <a:ln w="9525">
            <a:noFill/>
            <a:miter lim="800000"/>
            <a:headEnd/>
            <a:tailEnd/>
          </a:ln>
        </p:spPr>
        <p:txBody>
          <a:bodyPr>
            <a:spAutoFit/>
          </a:bodyPr>
          <a:lstStyle/>
          <a:p>
            <a:pPr>
              <a:buSzPct val="150000"/>
              <a:buFont typeface="Wingdings" pitchFamily="2" charset="2"/>
              <a:buChar char="v"/>
            </a:pPr>
            <a:r>
              <a:rPr lang="en-US" sz="1350"/>
              <a:t> </a:t>
            </a:r>
            <a:r>
              <a:rPr lang="en-US" sz="2100"/>
              <a:t>Strings 12cm and may disappear</a:t>
            </a:r>
          </a:p>
          <a:p>
            <a:pPr>
              <a:buSzPct val="100000"/>
              <a:buFont typeface="Wingdings" pitchFamily="2" charset="2"/>
              <a:buChar char="v"/>
            </a:pPr>
            <a:r>
              <a:rPr lang="en-US" sz="2100"/>
              <a:t> Has no effect on breast feeding</a:t>
            </a:r>
          </a:p>
          <a:p>
            <a:pPr>
              <a:buFont typeface="Wingdings" pitchFamily="2" charset="2"/>
              <a:buChar char="v"/>
            </a:pPr>
            <a:endParaRPr lang="en-US" sz="1350"/>
          </a:p>
        </p:txBody>
      </p:sp>
      <p:sp>
        <p:nvSpPr>
          <p:cNvPr id="44035" name="TextBox 4"/>
          <p:cNvSpPr txBox="1">
            <a:spLocks noChangeArrowheads="1"/>
          </p:cNvSpPr>
          <p:nvPr/>
        </p:nvSpPr>
        <p:spPr bwMode="auto">
          <a:xfrm>
            <a:off x="3006270" y="3243554"/>
            <a:ext cx="5390243" cy="1269578"/>
          </a:xfrm>
          <a:prstGeom prst="rect">
            <a:avLst/>
          </a:prstGeom>
          <a:noFill/>
          <a:ln w="9525">
            <a:noFill/>
            <a:miter lim="800000"/>
            <a:headEnd/>
            <a:tailEnd/>
          </a:ln>
        </p:spPr>
        <p:txBody>
          <a:bodyPr wrap="square">
            <a:spAutoFit/>
          </a:bodyPr>
          <a:lstStyle/>
          <a:p>
            <a:pPr>
              <a:buSzPct val="150000"/>
              <a:buFont typeface="Wingdings" pitchFamily="2" charset="2"/>
              <a:buChar char="v"/>
            </a:pPr>
            <a:r>
              <a:rPr lang="en-US" sz="1350" dirty="0"/>
              <a:t> </a:t>
            </a:r>
            <a:r>
              <a:rPr lang="en-US" sz="2100" dirty="0"/>
              <a:t>Strings longer and less likely to disappear</a:t>
            </a:r>
          </a:p>
          <a:p>
            <a:pPr>
              <a:buFont typeface="Wingdings" pitchFamily="2" charset="2"/>
              <a:buChar char="v"/>
            </a:pPr>
            <a:r>
              <a:rPr lang="en-US" sz="2100" dirty="0"/>
              <a:t> Very little data to date</a:t>
            </a:r>
          </a:p>
          <a:p>
            <a:pPr>
              <a:buFont typeface="Wingdings" pitchFamily="2" charset="2"/>
              <a:buChar char="v"/>
            </a:pPr>
            <a:r>
              <a:rPr lang="en-US" sz="2100" dirty="0"/>
              <a:t> Regarded as safe during breastfeeding</a:t>
            </a:r>
          </a:p>
          <a:p>
            <a:pPr>
              <a:buFont typeface="Wingdings" pitchFamily="2" charset="2"/>
              <a:buChar char="v"/>
            </a:pPr>
            <a:endParaRPr lang="en-US" sz="1350" dirty="0"/>
          </a:p>
        </p:txBody>
      </p:sp>
      <p:pic>
        <p:nvPicPr>
          <p:cNvPr id="44036" name="Picture 4" descr="http://t0.gstatic.com/images?q=tbn:g59MPgu_f1C6TM:http://www.goodhousekeeping.com/cm/goodhousekeeping/images/mirena-IUD-de.jpg">
            <a:hlinkClick r:id="rId4"/>
          </p:cNvPr>
          <p:cNvPicPr>
            <a:picLocks noChangeAspect="1" noChangeArrowheads="1"/>
          </p:cNvPicPr>
          <p:nvPr/>
        </p:nvPicPr>
        <p:blipFill>
          <a:blip r:embed="rId5" cstate="print"/>
          <a:srcRect/>
          <a:stretch>
            <a:fillRect/>
          </a:stretch>
        </p:blipFill>
        <p:spPr bwMode="auto">
          <a:xfrm>
            <a:off x="1428750" y="3163968"/>
            <a:ext cx="1428750" cy="1428750"/>
          </a:xfrm>
          <a:prstGeom prst="rect">
            <a:avLst/>
          </a:prstGeom>
          <a:noFill/>
          <a:ln w="9525">
            <a:noFill/>
            <a:miter lim="800000"/>
            <a:headEnd/>
            <a:tailEnd/>
          </a:ln>
        </p:spPr>
      </p:pic>
      <p:pic>
        <p:nvPicPr>
          <p:cNvPr id="44037" name="Picture 8" descr="http://www.pillwatch.com/content-images/348-1.jpg"/>
          <p:cNvPicPr>
            <a:picLocks noChangeAspect="1" noChangeArrowheads="1"/>
          </p:cNvPicPr>
          <p:nvPr/>
        </p:nvPicPr>
        <p:blipFill>
          <a:blip r:embed="rId6" cstate="print"/>
          <a:srcRect/>
          <a:stretch>
            <a:fillRect/>
          </a:stretch>
        </p:blipFill>
        <p:spPr bwMode="auto">
          <a:xfrm>
            <a:off x="1500187" y="1367389"/>
            <a:ext cx="1357313" cy="13573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9672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492CA1-818A-450C-95DB-2B84FC3B8D23}"/>
              </a:ext>
            </a:extLst>
          </p:cNvPr>
          <p:cNvSpPr>
            <a:spLocks noGrp="1"/>
          </p:cNvSpPr>
          <p:nvPr>
            <p:ph type="title"/>
          </p:nvPr>
        </p:nvSpPr>
        <p:spPr/>
        <p:txBody>
          <a:bodyPr/>
          <a:lstStyle/>
          <a:p>
            <a:r>
              <a:rPr lang="en-US" dirty="0"/>
              <a:t>Insertion Video / Web-Based Training</a:t>
            </a:r>
          </a:p>
        </p:txBody>
      </p:sp>
      <p:sp>
        <p:nvSpPr>
          <p:cNvPr id="3" name="Content Placeholder 2">
            <a:extLst>
              <a:ext uri="{FF2B5EF4-FFF2-40B4-BE49-F238E27FC236}">
                <a16:creationId xmlns="" xmlns:a16="http://schemas.microsoft.com/office/drawing/2014/main" id="{16448FAB-9EAE-4E1D-A2CB-F3A43624AAF2}"/>
              </a:ext>
            </a:extLst>
          </p:cNvPr>
          <p:cNvSpPr>
            <a:spLocks noGrp="1"/>
          </p:cNvSpPr>
          <p:nvPr>
            <p:ph idx="1"/>
          </p:nvPr>
        </p:nvSpPr>
        <p:spPr/>
        <p:txBody>
          <a:bodyPr/>
          <a:lstStyle/>
          <a:p>
            <a:r>
              <a:rPr lang="en-US" dirty="0"/>
              <a:t>You Tube</a:t>
            </a:r>
          </a:p>
          <a:p>
            <a:r>
              <a:rPr lang="en-US" dirty="0">
                <a:hlinkClick r:id="rId3"/>
              </a:rPr>
              <a:t>https://www.youtube.com/watch?v=uMcTsuf8XxQ</a:t>
            </a:r>
            <a:endParaRPr lang="en-US" dirty="0"/>
          </a:p>
          <a:p>
            <a:endParaRPr lang="en-US" dirty="0"/>
          </a:p>
          <a:p>
            <a:r>
              <a:rPr lang="en-US" dirty="0"/>
              <a:t>Web-based training free from Cardea</a:t>
            </a:r>
          </a:p>
          <a:p>
            <a:r>
              <a:rPr lang="en-US" dirty="0">
                <a:hlinkClick r:id="rId4"/>
              </a:rPr>
              <a:t>http://www.cardeaservices.org/resourcecenter/inserting-long-acting-reversible-contraception-larc-immediately-after-childbirth</a:t>
            </a:r>
            <a:endParaRPr lang="en-US" dirty="0"/>
          </a:p>
          <a:p>
            <a:endParaRPr lang="en-US" dirty="0"/>
          </a:p>
        </p:txBody>
      </p:sp>
    </p:spTree>
    <p:extLst>
      <p:ext uri="{BB962C8B-B14F-4D97-AF65-F5344CB8AC3E}">
        <p14:creationId xmlns:p14="http://schemas.microsoft.com/office/powerpoint/2010/main" val="1660991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Getting it done Locally</a:t>
            </a:r>
          </a:p>
        </p:txBody>
      </p:sp>
      <p:sp>
        <p:nvSpPr>
          <p:cNvPr id="3" name="Text Placeholder 2"/>
          <p:cNvSpPr>
            <a:spLocks noGrp="1"/>
          </p:cNvSpPr>
          <p:nvPr>
            <p:ph type="body" idx="1"/>
          </p:nvPr>
        </p:nvSpPr>
        <p:spPr/>
        <p:txBody>
          <a:bodyPr/>
          <a:lstStyle/>
          <a:p>
            <a:r>
              <a:rPr lang="en-US" dirty="0"/>
              <a:t>Immediate Postpartum LARC: Why and How</a:t>
            </a:r>
          </a:p>
        </p:txBody>
      </p:sp>
    </p:spTree>
    <p:extLst>
      <p:ext uri="{BB962C8B-B14F-4D97-AF65-F5344CB8AC3E}">
        <p14:creationId xmlns:p14="http://schemas.microsoft.com/office/powerpoint/2010/main" val="2806233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7032A60-9701-46DA-964D-FB1CE9A7B7AD}"/>
              </a:ext>
            </a:extLst>
          </p:cNvPr>
          <p:cNvSpPr>
            <a:spLocks noGrp="1"/>
          </p:cNvSpPr>
          <p:nvPr>
            <p:ph type="title"/>
          </p:nvPr>
        </p:nvSpPr>
        <p:spPr>
          <a:xfrm>
            <a:off x="925967" y="285085"/>
            <a:ext cx="7793037" cy="857250"/>
          </a:xfrm>
        </p:spPr>
        <p:txBody>
          <a:bodyPr/>
          <a:lstStyle/>
          <a:p>
            <a:r>
              <a:rPr lang="en-US" dirty="0"/>
              <a:t>Is it Covered? AHCCCS / Medicaid</a:t>
            </a:r>
          </a:p>
        </p:txBody>
      </p:sp>
      <p:sp>
        <p:nvSpPr>
          <p:cNvPr id="6" name="Content Placeholder 5">
            <a:extLst>
              <a:ext uri="{FF2B5EF4-FFF2-40B4-BE49-F238E27FC236}">
                <a16:creationId xmlns="" xmlns:a16="http://schemas.microsoft.com/office/drawing/2014/main" id="{091B4920-F720-44F0-AEBC-2741115EE129}"/>
              </a:ext>
            </a:extLst>
          </p:cNvPr>
          <p:cNvSpPr>
            <a:spLocks noGrp="1"/>
          </p:cNvSpPr>
          <p:nvPr>
            <p:ph sz="half" idx="1"/>
          </p:nvPr>
        </p:nvSpPr>
        <p:spPr>
          <a:xfrm>
            <a:off x="1182688" y="1513285"/>
            <a:ext cx="3459162" cy="3503216"/>
          </a:xfrm>
        </p:spPr>
        <p:txBody>
          <a:bodyPr/>
          <a:lstStyle/>
          <a:p>
            <a:r>
              <a:rPr lang="en-US" dirty="0"/>
              <a:t>Pre 2016</a:t>
            </a:r>
          </a:p>
          <a:p>
            <a:pPr lvl="1"/>
            <a:r>
              <a:rPr lang="en-US" dirty="0"/>
              <a:t>Medical Director, “Sure you can do it as part of your global fee.”</a:t>
            </a:r>
          </a:p>
          <a:p>
            <a:pPr lvl="1"/>
            <a:r>
              <a:rPr lang="en-US" dirty="0"/>
              <a:t>Cost to hospital $500 to $1,500</a:t>
            </a:r>
          </a:p>
          <a:p>
            <a:pPr marL="342900" lvl="1" indent="0">
              <a:buNone/>
            </a:pPr>
            <a:endParaRPr lang="en-US" sz="1000" dirty="0"/>
          </a:p>
          <a:p>
            <a:r>
              <a:rPr lang="en-US" dirty="0"/>
              <a:t>Now per CMS / AHCCCS</a:t>
            </a:r>
          </a:p>
          <a:p>
            <a:pPr lvl="1"/>
            <a:r>
              <a:rPr lang="en-US" dirty="0"/>
              <a:t>PP LARC an add-on procedure separately billable </a:t>
            </a:r>
          </a:p>
        </p:txBody>
      </p:sp>
      <p:pic>
        <p:nvPicPr>
          <p:cNvPr id="8" name="Picture 2">
            <a:extLst>
              <a:ext uri="{FF2B5EF4-FFF2-40B4-BE49-F238E27FC236}">
                <a16:creationId xmlns="" xmlns:a16="http://schemas.microsoft.com/office/drawing/2014/main" id="{1B04661A-167F-4340-8DDD-59041B24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213" y="1619251"/>
            <a:ext cx="4636787" cy="339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peech Bubble: Rectangle with Corners Rounded 8">
            <a:extLst>
              <a:ext uri="{FF2B5EF4-FFF2-40B4-BE49-F238E27FC236}">
                <a16:creationId xmlns="" xmlns:a16="http://schemas.microsoft.com/office/drawing/2014/main" id="{D90CAED2-853D-4952-857F-7137516B063B}"/>
              </a:ext>
            </a:extLst>
          </p:cNvPr>
          <p:cNvSpPr/>
          <p:nvPr/>
        </p:nvSpPr>
        <p:spPr bwMode="auto">
          <a:xfrm>
            <a:off x="6912692" y="1142335"/>
            <a:ext cx="1454603" cy="1114636"/>
          </a:xfrm>
          <a:prstGeom prst="wedgeRoundRectCallout">
            <a:avLst>
              <a:gd name="adj1" fmla="val -140902"/>
              <a:gd name="adj2" fmla="val 139176"/>
              <a:gd name="adj3" fmla="val 1666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Tahoma" pitchFamily="34" charset="0"/>
              </a:rPr>
              <a:t>Arizon</a:t>
            </a:r>
            <a:r>
              <a:rPr lang="en-US" sz="2100" dirty="0">
                <a:latin typeface="Tahoma" pitchFamily="34" charset="0"/>
              </a:rPr>
              <a:t>a now</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Tahoma" pitchFamily="34" charset="0"/>
              </a:rPr>
              <a:t> dark green!</a:t>
            </a:r>
          </a:p>
          <a:p>
            <a:pPr marL="0" marR="0" indent="0" algn="ctr" defTabSz="914400" rtl="0" eaLnBrk="1" fontAlgn="base" latinLnBrk="0" hangingPunct="1">
              <a:lnSpc>
                <a:spcPct val="100000"/>
              </a:lnSpc>
              <a:spcBef>
                <a:spcPct val="0"/>
              </a:spcBef>
              <a:spcAft>
                <a:spcPct val="0"/>
              </a:spcAft>
              <a:buClrTx/>
              <a:buSzTx/>
              <a:buFontTx/>
              <a:buNone/>
              <a:tabLst/>
            </a:pPr>
            <a:r>
              <a:rPr lang="en-US" sz="2100" dirty="0">
                <a:latin typeface="Tahoma" pitchFamily="34" charset="0"/>
              </a:rPr>
              <a:t>Covered!!</a:t>
            </a:r>
            <a:endParaRPr kumimoji="0" lang="en-US" sz="21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69015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071" y="605122"/>
            <a:ext cx="6172200" cy="655088"/>
          </a:xfrm>
        </p:spPr>
        <p:txBody>
          <a:bodyPr/>
          <a:lstStyle/>
          <a:p>
            <a:r>
              <a:rPr lang="en-US" b="1" dirty="0"/>
              <a:t>Coding Logistics</a:t>
            </a:r>
          </a:p>
        </p:txBody>
      </p:sp>
      <p:sp>
        <p:nvSpPr>
          <p:cNvPr id="3" name="Content Placeholder 2"/>
          <p:cNvSpPr>
            <a:spLocks noGrp="1"/>
          </p:cNvSpPr>
          <p:nvPr>
            <p:ph idx="1"/>
          </p:nvPr>
        </p:nvSpPr>
        <p:spPr>
          <a:xfrm>
            <a:off x="1253671" y="1383581"/>
            <a:ext cx="6172200" cy="4168133"/>
          </a:xfrm>
        </p:spPr>
        <p:txBody>
          <a:bodyPr>
            <a:noAutofit/>
          </a:bodyPr>
          <a:lstStyle/>
          <a:p>
            <a:r>
              <a:rPr lang="en-US" sz="1800" dirty="0"/>
              <a:t>Some states provide a credit adjustment at the end of the year for inpatient LARC codes submitted at the same time as the pregnancy claim. </a:t>
            </a:r>
          </a:p>
          <a:p>
            <a:r>
              <a:rPr lang="en-US" sz="1800" dirty="0"/>
              <a:t>Other states allow providers to add a modifier to their pregnancy claim for a second procedure on the same day and will reimburse IUD placement in addition to the pregnancy claim</a:t>
            </a:r>
          </a:p>
          <a:p>
            <a:r>
              <a:rPr lang="en-US" sz="1800" dirty="0"/>
              <a:t>Some allow providers to use the same code as an outpatient LARC placement despite the service being provided inpatient. </a:t>
            </a:r>
            <a:endParaRPr lang="en-US" sz="1800" dirty="0" smtClean="0"/>
          </a:p>
          <a:p>
            <a:pPr lvl="1"/>
            <a:r>
              <a:rPr lang="en-US" sz="1400" dirty="0" smtClean="0"/>
              <a:t>AHCCCS FFS Provider Manual Chapter 11 Section 33 LARC</a:t>
            </a:r>
          </a:p>
          <a:p>
            <a:pPr lvl="2"/>
            <a:r>
              <a:rPr lang="en-US" sz="1400" dirty="0" smtClean="0"/>
              <a:t>Use a form 1500 with is usually outpatient</a:t>
            </a:r>
          </a:p>
          <a:p>
            <a:pPr lvl="2"/>
            <a:r>
              <a:rPr lang="en-US" sz="1400" dirty="0" smtClean="0"/>
              <a:t>J Codes for 3, 5 year hormonal IUD, copper IUD, implant</a:t>
            </a:r>
            <a:endParaRPr lang="en-US" sz="1400" dirty="0"/>
          </a:p>
        </p:txBody>
      </p:sp>
    </p:spTree>
    <p:extLst>
      <p:ext uri="{BB962C8B-B14F-4D97-AF65-F5344CB8AC3E}">
        <p14:creationId xmlns:p14="http://schemas.microsoft.com/office/powerpoint/2010/main" val="1114094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Implementing Postpartum LARC at your facility</a:t>
            </a:r>
          </a:p>
        </p:txBody>
      </p:sp>
      <p:sp>
        <p:nvSpPr>
          <p:cNvPr id="3" name="Text Placeholder 2"/>
          <p:cNvSpPr>
            <a:spLocks noGrp="1"/>
          </p:cNvSpPr>
          <p:nvPr>
            <p:ph type="body" idx="1"/>
          </p:nvPr>
        </p:nvSpPr>
        <p:spPr/>
        <p:txBody>
          <a:bodyPr/>
          <a:lstStyle/>
          <a:p>
            <a:r>
              <a:rPr lang="en-US" dirty="0"/>
              <a:t>Immediate Postpartum LARC: Why and How</a:t>
            </a:r>
          </a:p>
        </p:txBody>
      </p:sp>
    </p:spTree>
    <p:extLst>
      <p:ext uri="{BB962C8B-B14F-4D97-AF65-F5344CB8AC3E}">
        <p14:creationId xmlns:p14="http://schemas.microsoft.com/office/powerpoint/2010/main" val="3944680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40C2E2-A76B-4127-8E96-B1286B7AFA7E}"/>
              </a:ext>
            </a:extLst>
          </p:cNvPr>
          <p:cNvSpPr>
            <a:spLocks noGrp="1"/>
          </p:cNvSpPr>
          <p:nvPr>
            <p:ph type="title"/>
          </p:nvPr>
        </p:nvSpPr>
        <p:spPr/>
        <p:txBody>
          <a:bodyPr/>
          <a:lstStyle/>
          <a:p>
            <a:r>
              <a:rPr lang="en-US" dirty="0"/>
              <a:t>Implementation Science</a:t>
            </a:r>
          </a:p>
        </p:txBody>
      </p:sp>
      <p:sp>
        <p:nvSpPr>
          <p:cNvPr id="4" name="Content Placeholder 3">
            <a:extLst>
              <a:ext uri="{FF2B5EF4-FFF2-40B4-BE49-F238E27FC236}">
                <a16:creationId xmlns="" xmlns:a16="http://schemas.microsoft.com/office/drawing/2014/main" id="{0D01FFDF-74E1-4F17-BC5C-036BAB65C2B3}"/>
              </a:ext>
            </a:extLst>
          </p:cNvPr>
          <p:cNvSpPr>
            <a:spLocks noGrp="1"/>
          </p:cNvSpPr>
          <p:nvPr>
            <p:ph sz="half" idx="1"/>
          </p:nvPr>
        </p:nvSpPr>
        <p:spPr>
          <a:xfrm>
            <a:off x="943202" y="1810828"/>
            <a:ext cx="3810000" cy="3086100"/>
          </a:xfrm>
        </p:spPr>
        <p:txBody>
          <a:bodyPr/>
          <a:lstStyle/>
          <a:p>
            <a:r>
              <a:rPr lang="en-US" dirty="0"/>
              <a:t>Study of methods to integrate evidence-based research into practice</a:t>
            </a:r>
          </a:p>
          <a:p>
            <a:pPr marL="0" indent="0">
              <a:buNone/>
            </a:pPr>
            <a:endParaRPr lang="en-US" dirty="0"/>
          </a:p>
          <a:p>
            <a:r>
              <a:rPr lang="en-US" dirty="0"/>
              <a:t>Identify barriers and solutions</a:t>
            </a:r>
          </a:p>
        </p:txBody>
      </p:sp>
      <p:sp>
        <p:nvSpPr>
          <p:cNvPr id="5" name="Content Placeholder 4">
            <a:extLst>
              <a:ext uri="{FF2B5EF4-FFF2-40B4-BE49-F238E27FC236}">
                <a16:creationId xmlns="" xmlns:a16="http://schemas.microsoft.com/office/drawing/2014/main" id="{4B2C1408-C226-4673-9AE8-CCBDD4A149E3}"/>
              </a:ext>
            </a:extLst>
          </p:cNvPr>
          <p:cNvSpPr>
            <a:spLocks noGrp="1"/>
          </p:cNvSpPr>
          <p:nvPr>
            <p:ph sz="half" idx="2"/>
          </p:nvPr>
        </p:nvSpPr>
        <p:spPr>
          <a:xfrm>
            <a:off x="5133976" y="1415313"/>
            <a:ext cx="3810000" cy="3086100"/>
          </a:xfrm>
        </p:spPr>
        <p:txBody>
          <a:bodyPr/>
          <a:lstStyle/>
          <a:p>
            <a:pPr marL="0" indent="0">
              <a:buNone/>
            </a:pPr>
            <a:r>
              <a:rPr lang="en-US" sz="1400" u="sng" dirty="0"/>
              <a:t>Some barriers and solutions:</a:t>
            </a:r>
          </a:p>
          <a:p>
            <a:r>
              <a:rPr lang="en-US" sz="1400" dirty="0"/>
              <a:t>Inpatient pharmacy</a:t>
            </a:r>
          </a:p>
          <a:p>
            <a:pPr lvl="1"/>
            <a:r>
              <a:rPr lang="en-US" sz="1200" dirty="0"/>
              <a:t>Stocking expensive devices</a:t>
            </a:r>
          </a:p>
          <a:p>
            <a:r>
              <a:rPr lang="en-US" sz="1400" dirty="0"/>
              <a:t>Hospital practices</a:t>
            </a:r>
          </a:p>
          <a:p>
            <a:pPr lvl="1"/>
            <a:r>
              <a:rPr lang="en-US" sz="1200" dirty="0"/>
              <a:t>Policies / procedures</a:t>
            </a:r>
          </a:p>
          <a:p>
            <a:pPr lvl="1"/>
            <a:r>
              <a:rPr lang="en-US" sz="1200" dirty="0"/>
              <a:t>Clinicians to do procedures</a:t>
            </a:r>
          </a:p>
          <a:p>
            <a:r>
              <a:rPr lang="en-US" sz="1400" dirty="0"/>
              <a:t>Nursing</a:t>
            </a:r>
          </a:p>
          <a:p>
            <a:pPr lvl="1"/>
            <a:r>
              <a:rPr lang="en-US" sz="1200" dirty="0"/>
              <a:t>In-services</a:t>
            </a:r>
          </a:p>
          <a:p>
            <a:r>
              <a:rPr lang="en-US" sz="1400" dirty="0"/>
              <a:t>Pediatricians</a:t>
            </a:r>
          </a:p>
          <a:p>
            <a:pPr lvl="1"/>
            <a:r>
              <a:rPr lang="en-US" sz="1200" dirty="0"/>
              <a:t>Issues with breastfeeding</a:t>
            </a:r>
          </a:p>
          <a:p>
            <a:r>
              <a:rPr lang="en-US" sz="1400" dirty="0"/>
              <a:t>IT</a:t>
            </a:r>
          </a:p>
          <a:p>
            <a:pPr lvl="1"/>
            <a:r>
              <a:rPr lang="en-US" sz="1200" dirty="0"/>
              <a:t>Documenting / billing</a:t>
            </a:r>
          </a:p>
          <a:p>
            <a:r>
              <a:rPr lang="en-US" sz="1400" dirty="0"/>
              <a:t>Finance</a:t>
            </a:r>
          </a:p>
          <a:p>
            <a:pPr lvl="1"/>
            <a:r>
              <a:rPr lang="en-US" sz="1200" dirty="0"/>
              <a:t>Coding / billing / working with payers</a:t>
            </a:r>
          </a:p>
        </p:txBody>
      </p:sp>
    </p:spTree>
    <p:extLst>
      <p:ext uri="{BB962C8B-B14F-4D97-AF65-F5344CB8AC3E}">
        <p14:creationId xmlns:p14="http://schemas.microsoft.com/office/powerpoint/2010/main" val="3965917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3108B3-7DA1-474C-ADCA-A7A927382CEC}"/>
              </a:ext>
            </a:extLst>
          </p:cNvPr>
          <p:cNvSpPr>
            <a:spLocks noGrp="1"/>
          </p:cNvSpPr>
          <p:nvPr>
            <p:ph type="title"/>
          </p:nvPr>
        </p:nvSpPr>
        <p:spPr>
          <a:xfrm>
            <a:off x="1150939" y="463154"/>
            <a:ext cx="7993061" cy="857250"/>
          </a:xfrm>
        </p:spPr>
        <p:txBody>
          <a:bodyPr/>
          <a:lstStyle/>
          <a:p>
            <a:r>
              <a:rPr lang="en-US" sz="3000" dirty="0"/>
              <a:t>3 Phases Identified with Key Players &amp; Steps</a:t>
            </a:r>
          </a:p>
        </p:txBody>
      </p:sp>
      <p:sp>
        <p:nvSpPr>
          <p:cNvPr id="3" name="Content Placeholder 2">
            <a:extLst>
              <a:ext uri="{FF2B5EF4-FFF2-40B4-BE49-F238E27FC236}">
                <a16:creationId xmlns="" xmlns:a16="http://schemas.microsoft.com/office/drawing/2014/main" id="{CF92D2D9-5E9E-44D0-87FC-E34DB0CD00C5}"/>
              </a:ext>
            </a:extLst>
          </p:cNvPr>
          <p:cNvSpPr>
            <a:spLocks noGrp="1"/>
          </p:cNvSpPr>
          <p:nvPr>
            <p:ph sz="half" idx="1"/>
          </p:nvPr>
        </p:nvSpPr>
        <p:spPr>
          <a:xfrm>
            <a:off x="848859" y="1818601"/>
            <a:ext cx="3810000" cy="3086100"/>
          </a:xfrm>
        </p:spPr>
        <p:txBody>
          <a:bodyPr/>
          <a:lstStyle/>
          <a:p>
            <a:pPr marL="457200" indent="-457200">
              <a:buFont typeface="+mj-lt"/>
              <a:buAutoNum type="arabicParenR"/>
            </a:pPr>
            <a:r>
              <a:rPr lang="en-US" dirty="0"/>
              <a:t>Exploration</a:t>
            </a:r>
          </a:p>
          <a:p>
            <a:pPr marL="457200" indent="-457200">
              <a:buFont typeface="+mj-lt"/>
              <a:buAutoNum type="arabicParenR"/>
            </a:pPr>
            <a:r>
              <a:rPr lang="en-US" dirty="0"/>
              <a:t>Installation</a:t>
            </a:r>
          </a:p>
          <a:p>
            <a:pPr marL="457200" indent="-457200">
              <a:buFont typeface="+mj-lt"/>
              <a:buAutoNum type="arabicParenR"/>
            </a:pPr>
            <a:r>
              <a:rPr lang="en-US" dirty="0"/>
              <a:t>Implementation &amp; Sustainability</a:t>
            </a:r>
          </a:p>
          <a:p>
            <a:pPr marL="457200" indent="-457200">
              <a:buFont typeface="+mj-lt"/>
              <a:buAutoNum type="arabicParenR"/>
            </a:pPr>
            <a:endParaRPr lang="en-US" dirty="0"/>
          </a:p>
        </p:txBody>
      </p:sp>
      <p:sp>
        <p:nvSpPr>
          <p:cNvPr id="5" name="Content Placeholder 4">
            <a:extLst>
              <a:ext uri="{FF2B5EF4-FFF2-40B4-BE49-F238E27FC236}">
                <a16:creationId xmlns="" xmlns:a16="http://schemas.microsoft.com/office/drawing/2014/main" id="{C50E3DE9-DE92-4DBF-B8A8-9B8BB0B3742C}"/>
              </a:ext>
            </a:extLst>
          </p:cNvPr>
          <p:cNvSpPr>
            <a:spLocks noGrp="1"/>
          </p:cNvSpPr>
          <p:nvPr>
            <p:ph sz="half" idx="2"/>
          </p:nvPr>
        </p:nvSpPr>
        <p:spPr>
          <a:xfrm>
            <a:off x="4586288" y="1513285"/>
            <a:ext cx="3810000" cy="3086100"/>
          </a:xfrm>
        </p:spPr>
        <p:txBody>
          <a:bodyPr/>
          <a:lstStyle/>
          <a:p>
            <a:r>
              <a:rPr lang="en-US" dirty="0"/>
              <a:t>Key first steps</a:t>
            </a:r>
          </a:p>
          <a:p>
            <a:pPr lvl="1"/>
            <a:r>
              <a:rPr lang="en-US" dirty="0"/>
              <a:t>Identify project champions</a:t>
            </a:r>
          </a:p>
          <a:p>
            <a:pPr lvl="1"/>
            <a:r>
              <a:rPr lang="en-US" dirty="0"/>
              <a:t>Broad implementation teams</a:t>
            </a:r>
          </a:p>
          <a:p>
            <a:pPr lvl="1"/>
            <a:r>
              <a:rPr lang="en-US" dirty="0"/>
              <a:t>Obtain financial reassurance</a:t>
            </a:r>
          </a:p>
          <a:p>
            <a:pPr lvl="1"/>
            <a:r>
              <a:rPr lang="en-US" dirty="0"/>
              <a:t>Administration awareness and/or approval</a:t>
            </a:r>
          </a:p>
          <a:p>
            <a:r>
              <a:rPr lang="en-US" dirty="0"/>
              <a:t>Realize bringing something new to inpatient setting</a:t>
            </a:r>
          </a:p>
          <a:p>
            <a:r>
              <a:rPr lang="en-US" dirty="0"/>
              <a:t>Communication vital</a:t>
            </a:r>
          </a:p>
          <a:p>
            <a:pPr lvl="1"/>
            <a:endParaRPr lang="en-US" dirty="0"/>
          </a:p>
        </p:txBody>
      </p:sp>
      <p:sp>
        <p:nvSpPr>
          <p:cNvPr id="4" name="TextBox 3">
            <a:extLst>
              <a:ext uri="{FF2B5EF4-FFF2-40B4-BE49-F238E27FC236}">
                <a16:creationId xmlns="" xmlns:a16="http://schemas.microsoft.com/office/drawing/2014/main" id="{8324C0C6-B004-4F3D-ABE3-4365A2B37C95}"/>
              </a:ext>
            </a:extLst>
          </p:cNvPr>
          <p:cNvSpPr txBox="1"/>
          <p:nvPr/>
        </p:nvSpPr>
        <p:spPr>
          <a:xfrm>
            <a:off x="63500" y="4730750"/>
            <a:ext cx="4121150" cy="276999"/>
          </a:xfrm>
          <a:prstGeom prst="rect">
            <a:avLst/>
          </a:prstGeom>
          <a:noFill/>
        </p:spPr>
        <p:txBody>
          <a:bodyPr wrap="square" rtlCol="0">
            <a:spAutoFit/>
          </a:bodyPr>
          <a:lstStyle/>
          <a:p>
            <a:r>
              <a:rPr lang="en-US" sz="1200" dirty="0" err="1"/>
              <a:t>Hofler</a:t>
            </a:r>
            <a:r>
              <a:rPr lang="en-US" sz="1200" dirty="0"/>
              <a:t> et al </a:t>
            </a:r>
            <a:r>
              <a:rPr lang="en-US" sz="1200" dirty="0" err="1"/>
              <a:t>Obstet</a:t>
            </a:r>
            <a:r>
              <a:rPr lang="en-US" sz="1200" dirty="0"/>
              <a:t> </a:t>
            </a:r>
            <a:r>
              <a:rPr lang="en-US" sz="1200" dirty="0" err="1"/>
              <a:t>Gynecol</a:t>
            </a:r>
            <a:r>
              <a:rPr lang="en-US" sz="1200" dirty="0"/>
              <a:t> 2017</a:t>
            </a:r>
          </a:p>
        </p:txBody>
      </p:sp>
      <p:sp>
        <p:nvSpPr>
          <p:cNvPr id="6" name="Speech Bubble: Rectangle 5">
            <a:extLst>
              <a:ext uri="{FF2B5EF4-FFF2-40B4-BE49-F238E27FC236}">
                <a16:creationId xmlns="" xmlns:a16="http://schemas.microsoft.com/office/drawing/2014/main" id="{F0C444A4-C1AB-4B09-A533-67603846BB97}"/>
              </a:ext>
            </a:extLst>
          </p:cNvPr>
          <p:cNvSpPr/>
          <p:nvPr/>
        </p:nvSpPr>
        <p:spPr bwMode="auto">
          <a:xfrm>
            <a:off x="5695688" y="90054"/>
            <a:ext cx="1672789" cy="801725"/>
          </a:xfrm>
          <a:prstGeom prst="wedgeRectCallout">
            <a:avLst>
              <a:gd name="adj1" fmla="val -181039"/>
              <a:gd name="adj2" fmla="val 252431"/>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6 months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typical</a:t>
            </a:r>
          </a:p>
        </p:txBody>
      </p:sp>
    </p:spTree>
    <p:extLst>
      <p:ext uri="{BB962C8B-B14F-4D97-AF65-F5344CB8AC3E}">
        <p14:creationId xmlns:p14="http://schemas.microsoft.com/office/powerpoint/2010/main" val="151008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Text Placeholder 2"/>
          <p:cNvSpPr>
            <a:spLocks noGrp="1"/>
          </p:cNvSpPr>
          <p:nvPr>
            <p:ph type="body" idx="1"/>
          </p:nvPr>
        </p:nvSpPr>
        <p:spPr/>
        <p:txBody>
          <a:bodyPr/>
          <a:lstStyle/>
          <a:p>
            <a:r>
              <a:rPr lang="en-US" dirty="0"/>
              <a:t>Immediate Postpartum LARC: Why and How</a:t>
            </a:r>
          </a:p>
        </p:txBody>
      </p:sp>
    </p:spTree>
    <p:extLst>
      <p:ext uri="{BB962C8B-B14F-4D97-AF65-F5344CB8AC3E}">
        <p14:creationId xmlns:p14="http://schemas.microsoft.com/office/powerpoint/2010/main" val="4265085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A44C36E-EBC5-47AA-90DD-383828C552A8}"/>
              </a:ext>
            </a:extLst>
          </p:cNvPr>
          <p:cNvSpPr>
            <a:spLocks noGrp="1"/>
          </p:cNvSpPr>
          <p:nvPr>
            <p:ph type="title"/>
          </p:nvPr>
        </p:nvSpPr>
        <p:spPr/>
        <p:txBody>
          <a:bodyPr/>
          <a:lstStyle/>
          <a:p>
            <a:r>
              <a:rPr lang="en-US" dirty="0"/>
              <a:t>Exploration</a:t>
            </a:r>
          </a:p>
        </p:txBody>
      </p:sp>
      <p:pic>
        <p:nvPicPr>
          <p:cNvPr id="6" name="Picture 5">
            <a:extLst>
              <a:ext uri="{FF2B5EF4-FFF2-40B4-BE49-F238E27FC236}">
                <a16:creationId xmlns="" xmlns:a16="http://schemas.microsoft.com/office/drawing/2014/main" id="{2F37D8F7-C846-4B52-A3F1-DACBF4A60189}"/>
              </a:ext>
            </a:extLst>
          </p:cNvPr>
          <p:cNvPicPr>
            <a:picLocks noChangeAspect="1"/>
          </p:cNvPicPr>
          <p:nvPr/>
        </p:nvPicPr>
        <p:blipFill>
          <a:blip r:embed="rId2"/>
          <a:stretch>
            <a:fillRect/>
          </a:stretch>
        </p:blipFill>
        <p:spPr>
          <a:xfrm>
            <a:off x="1371600" y="1478557"/>
            <a:ext cx="6959600" cy="3664943"/>
          </a:xfrm>
          <a:prstGeom prst="rect">
            <a:avLst/>
          </a:prstGeom>
        </p:spPr>
      </p:pic>
    </p:spTree>
    <p:extLst>
      <p:ext uri="{BB962C8B-B14F-4D97-AF65-F5344CB8AC3E}">
        <p14:creationId xmlns:p14="http://schemas.microsoft.com/office/powerpoint/2010/main" val="1367825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1D9E32-E0C2-441C-9F02-33FB4081161D}"/>
              </a:ext>
            </a:extLst>
          </p:cNvPr>
          <p:cNvSpPr>
            <a:spLocks noGrp="1"/>
          </p:cNvSpPr>
          <p:nvPr>
            <p:ph type="title"/>
          </p:nvPr>
        </p:nvSpPr>
        <p:spPr/>
        <p:txBody>
          <a:bodyPr/>
          <a:lstStyle/>
          <a:p>
            <a:r>
              <a:rPr lang="en-US" dirty="0"/>
              <a:t>Installation</a:t>
            </a:r>
          </a:p>
        </p:txBody>
      </p:sp>
      <p:pic>
        <p:nvPicPr>
          <p:cNvPr id="3" name="Picture 2">
            <a:extLst>
              <a:ext uri="{FF2B5EF4-FFF2-40B4-BE49-F238E27FC236}">
                <a16:creationId xmlns="" xmlns:a16="http://schemas.microsoft.com/office/drawing/2014/main" id="{D19DE364-7162-4223-9814-D669C953433D}"/>
              </a:ext>
            </a:extLst>
          </p:cNvPr>
          <p:cNvPicPr>
            <a:picLocks noChangeAspect="1"/>
          </p:cNvPicPr>
          <p:nvPr/>
        </p:nvPicPr>
        <p:blipFill>
          <a:blip r:embed="rId2"/>
          <a:stretch>
            <a:fillRect/>
          </a:stretch>
        </p:blipFill>
        <p:spPr>
          <a:xfrm>
            <a:off x="0" y="1534315"/>
            <a:ext cx="9144000" cy="3294069"/>
          </a:xfrm>
          <a:prstGeom prst="rect">
            <a:avLst/>
          </a:prstGeom>
        </p:spPr>
      </p:pic>
      <p:cxnSp>
        <p:nvCxnSpPr>
          <p:cNvPr id="7" name="Straight Connector 6">
            <a:extLst>
              <a:ext uri="{FF2B5EF4-FFF2-40B4-BE49-F238E27FC236}">
                <a16:creationId xmlns="" xmlns:a16="http://schemas.microsoft.com/office/drawing/2014/main" id="{D418BE97-EBB2-4F14-8209-45D7524676D1}"/>
              </a:ext>
            </a:extLst>
          </p:cNvPr>
          <p:cNvCxnSpPr/>
          <p:nvPr/>
        </p:nvCxnSpPr>
        <p:spPr bwMode="auto">
          <a:xfrm>
            <a:off x="3826669" y="4828384"/>
            <a:ext cx="0" cy="48416"/>
          </a:xfrm>
          <a:prstGeom prst="line">
            <a:avLst/>
          </a:prstGeom>
          <a:solidFill>
            <a:schemeClr val="accent1"/>
          </a:solidFill>
          <a:ln w="22225" cap="flat" cmpd="sng" algn="ctr">
            <a:solidFill>
              <a:schemeClr val="tx1">
                <a:lumMod val="50000"/>
                <a:lumOff val="50000"/>
              </a:schemeClr>
            </a:solidFill>
            <a:prstDash val="solid"/>
            <a:miter lim="800000"/>
            <a:headEnd type="none" w="med" len="med"/>
            <a:tailEnd type="none" w="med" len="med"/>
          </a:ln>
          <a:effectLst/>
        </p:spPr>
      </p:cxnSp>
      <p:cxnSp>
        <p:nvCxnSpPr>
          <p:cNvPr id="8" name="Straight Connector 7">
            <a:extLst>
              <a:ext uri="{FF2B5EF4-FFF2-40B4-BE49-F238E27FC236}">
                <a16:creationId xmlns="" xmlns:a16="http://schemas.microsoft.com/office/drawing/2014/main" id="{2491283E-0242-4E82-923B-6999F3DDE624}"/>
              </a:ext>
            </a:extLst>
          </p:cNvPr>
          <p:cNvCxnSpPr/>
          <p:nvPr/>
        </p:nvCxnSpPr>
        <p:spPr bwMode="auto">
          <a:xfrm>
            <a:off x="5436418" y="4828385"/>
            <a:ext cx="0" cy="48416"/>
          </a:xfrm>
          <a:prstGeom prst="line">
            <a:avLst/>
          </a:prstGeom>
          <a:solidFill>
            <a:schemeClr val="accent1"/>
          </a:solidFill>
          <a:ln w="22225" cap="flat" cmpd="sng" algn="ctr">
            <a:solidFill>
              <a:schemeClr val="tx1">
                <a:lumMod val="50000"/>
                <a:lumOff val="50000"/>
              </a:schemeClr>
            </a:solidFill>
            <a:prstDash val="solid"/>
            <a:miter lim="800000"/>
            <a:headEnd type="none" w="med" len="med"/>
            <a:tailEnd type="none" w="med" len="med"/>
          </a:ln>
          <a:effectLst/>
        </p:spPr>
      </p:cxnSp>
      <p:cxnSp>
        <p:nvCxnSpPr>
          <p:cNvPr id="12" name="Straight Connector 11">
            <a:extLst>
              <a:ext uri="{FF2B5EF4-FFF2-40B4-BE49-F238E27FC236}">
                <a16:creationId xmlns="" xmlns:a16="http://schemas.microsoft.com/office/drawing/2014/main" id="{DADFFF85-EDB5-46C4-9090-ED6166D87CD5}"/>
              </a:ext>
            </a:extLst>
          </p:cNvPr>
          <p:cNvCxnSpPr>
            <a:cxnSpLocks/>
          </p:cNvCxnSpPr>
          <p:nvPr/>
        </p:nvCxnSpPr>
        <p:spPr bwMode="auto">
          <a:xfrm>
            <a:off x="3826669" y="4874422"/>
            <a:ext cx="1609749" cy="0"/>
          </a:xfrm>
          <a:prstGeom prst="line">
            <a:avLst/>
          </a:prstGeom>
          <a:solidFill>
            <a:schemeClr val="accent1"/>
          </a:solidFill>
          <a:ln w="22225" cap="flat" cmpd="sng" algn="ctr">
            <a:solidFill>
              <a:schemeClr val="tx1">
                <a:lumMod val="50000"/>
                <a:lumOff val="5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108002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73E5F0-603A-4F75-97B2-5C510DA0751C}"/>
              </a:ext>
            </a:extLst>
          </p:cNvPr>
          <p:cNvSpPr>
            <a:spLocks noGrp="1"/>
          </p:cNvSpPr>
          <p:nvPr>
            <p:ph type="title"/>
          </p:nvPr>
        </p:nvSpPr>
        <p:spPr/>
        <p:txBody>
          <a:bodyPr/>
          <a:lstStyle/>
          <a:p>
            <a:r>
              <a:rPr lang="en-US" dirty="0"/>
              <a:t>Implementation and Sustainability</a:t>
            </a:r>
          </a:p>
        </p:txBody>
      </p:sp>
      <p:pic>
        <p:nvPicPr>
          <p:cNvPr id="3" name="Picture 2">
            <a:extLst>
              <a:ext uri="{FF2B5EF4-FFF2-40B4-BE49-F238E27FC236}">
                <a16:creationId xmlns="" xmlns:a16="http://schemas.microsoft.com/office/drawing/2014/main" id="{26F37667-E889-4EFA-B9A1-B6B79ABFE831}"/>
              </a:ext>
            </a:extLst>
          </p:cNvPr>
          <p:cNvPicPr>
            <a:picLocks noChangeAspect="1"/>
          </p:cNvPicPr>
          <p:nvPr/>
        </p:nvPicPr>
        <p:blipFill>
          <a:blip r:embed="rId2"/>
          <a:stretch>
            <a:fillRect/>
          </a:stretch>
        </p:blipFill>
        <p:spPr>
          <a:xfrm>
            <a:off x="0" y="1557294"/>
            <a:ext cx="9144000" cy="2028912"/>
          </a:xfrm>
          <a:prstGeom prst="rect">
            <a:avLst/>
          </a:prstGeom>
        </p:spPr>
      </p:pic>
      <p:cxnSp>
        <p:nvCxnSpPr>
          <p:cNvPr id="5" name="Straight Connector 4">
            <a:extLst>
              <a:ext uri="{FF2B5EF4-FFF2-40B4-BE49-F238E27FC236}">
                <a16:creationId xmlns="" xmlns:a16="http://schemas.microsoft.com/office/drawing/2014/main" id="{0B01DF9D-6FC5-4D34-B227-43EBA33B4310}"/>
              </a:ext>
            </a:extLst>
          </p:cNvPr>
          <p:cNvCxnSpPr/>
          <p:nvPr/>
        </p:nvCxnSpPr>
        <p:spPr bwMode="auto">
          <a:xfrm>
            <a:off x="1767254" y="3586206"/>
            <a:ext cx="9525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316950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763485-3148-47E1-A44C-E34E6EEC489D}"/>
              </a:ext>
            </a:extLst>
          </p:cNvPr>
          <p:cNvSpPr>
            <a:spLocks noGrp="1"/>
          </p:cNvSpPr>
          <p:nvPr>
            <p:ph type="title"/>
          </p:nvPr>
        </p:nvSpPr>
        <p:spPr/>
        <p:txBody>
          <a:bodyPr/>
          <a:lstStyle/>
          <a:p>
            <a:r>
              <a:rPr lang="en-US" dirty="0"/>
              <a:t>MIHS Barriers and Solutions</a:t>
            </a:r>
          </a:p>
        </p:txBody>
      </p:sp>
      <p:sp>
        <p:nvSpPr>
          <p:cNvPr id="3" name="Content Placeholder 2">
            <a:extLst>
              <a:ext uri="{FF2B5EF4-FFF2-40B4-BE49-F238E27FC236}">
                <a16:creationId xmlns="" xmlns:a16="http://schemas.microsoft.com/office/drawing/2014/main" id="{64C6D94F-519B-4CB3-97F9-519CDECE034A}"/>
              </a:ext>
            </a:extLst>
          </p:cNvPr>
          <p:cNvSpPr>
            <a:spLocks noGrp="1"/>
          </p:cNvSpPr>
          <p:nvPr>
            <p:ph idx="1"/>
          </p:nvPr>
        </p:nvSpPr>
        <p:spPr>
          <a:xfrm>
            <a:off x="1182688" y="1387157"/>
            <a:ext cx="7772400" cy="3086100"/>
          </a:xfrm>
        </p:spPr>
        <p:txBody>
          <a:bodyPr/>
          <a:lstStyle/>
          <a:p>
            <a:r>
              <a:rPr lang="en-US" sz="1600" dirty="0"/>
              <a:t>Nursing staff</a:t>
            </a:r>
          </a:p>
          <a:p>
            <a:pPr lvl="1"/>
            <a:r>
              <a:rPr lang="en-US" sz="1600" dirty="0"/>
              <a:t>Supportive from the beginning</a:t>
            </a:r>
          </a:p>
          <a:p>
            <a:r>
              <a:rPr lang="en-US" sz="1600" dirty="0"/>
              <a:t>Resident support &gt;&gt; attending support</a:t>
            </a:r>
          </a:p>
          <a:p>
            <a:pPr lvl="1"/>
            <a:r>
              <a:rPr lang="en-US" sz="1600" dirty="0"/>
              <a:t>Lectures with simulation from invited guests</a:t>
            </a:r>
          </a:p>
          <a:p>
            <a:r>
              <a:rPr lang="en-US" sz="1600" dirty="0"/>
              <a:t>Pharmacy</a:t>
            </a:r>
          </a:p>
          <a:p>
            <a:pPr lvl="1"/>
            <a:r>
              <a:rPr lang="en-US" sz="1600" dirty="0"/>
              <a:t>Overall supportive, 2-3 meetings prior to implementation, with meetings after to problem solve</a:t>
            </a:r>
          </a:p>
          <a:p>
            <a:pPr lvl="1"/>
            <a:r>
              <a:rPr lang="en-US" sz="1600" dirty="0"/>
              <a:t>Barrier to carrying 5 </a:t>
            </a:r>
            <a:r>
              <a:rPr lang="en-US" sz="1600" dirty="0" err="1"/>
              <a:t>yr</a:t>
            </a:r>
            <a:r>
              <a:rPr lang="en-US" sz="1600" dirty="0"/>
              <a:t> LNG IUD vs 3 </a:t>
            </a:r>
            <a:r>
              <a:rPr lang="en-US" sz="1600" dirty="0" err="1"/>
              <a:t>yr</a:t>
            </a:r>
            <a:r>
              <a:rPr lang="en-US" sz="1600" dirty="0"/>
              <a:t> IUD</a:t>
            </a:r>
          </a:p>
          <a:p>
            <a:r>
              <a:rPr lang="en-US" sz="1600" dirty="0"/>
              <a:t>Multitude of Plans / Including Undocumented</a:t>
            </a:r>
          </a:p>
          <a:p>
            <a:pPr lvl="1"/>
            <a:r>
              <a:rPr lang="en-US" sz="1600" dirty="0"/>
              <a:t>Care coordinator placing notes in chart “clearing” patient</a:t>
            </a:r>
          </a:p>
          <a:p>
            <a:pPr lvl="1"/>
            <a:r>
              <a:rPr lang="en-US" sz="1600" dirty="0"/>
              <a:t>Multiple in-services of pharmacy, residents, </a:t>
            </a:r>
            <a:r>
              <a:rPr lang="en-US" sz="1600" dirty="0" smtClean="0"/>
              <a:t>staff</a:t>
            </a:r>
          </a:p>
          <a:p>
            <a:pPr lvl="1"/>
            <a:r>
              <a:rPr lang="en-US" sz="1600" dirty="0" smtClean="0"/>
              <a:t>Some plans require pre-</a:t>
            </a:r>
            <a:r>
              <a:rPr lang="en-US" sz="1600" dirty="0" err="1" smtClean="0"/>
              <a:t>auth</a:t>
            </a:r>
            <a:endParaRPr lang="en-US" sz="1600" dirty="0"/>
          </a:p>
        </p:txBody>
      </p:sp>
    </p:spTree>
    <p:extLst>
      <p:ext uri="{BB962C8B-B14F-4D97-AF65-F5344CB8AC3E}">
        <p14:creationId xmlns:p14="http://schemas.microsoft.com/office/powerpoint/2010/main" val="2716535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2E8DA8-4793-434E-91C9-87D595D11BE6}"/>
              </a:ext>
            </a:extLst>
          </p:cNvPr>
          <p:cNvSpPr>
            <a:spLocks noGrp="1"/>
          </p:cNvSpPr>
          <p:nvPr>
            <p:ph type="title"/>
          </p:nvPr>
        </p:nvSpPr>
        <p:spPr/>
        <p:txBody>
          <a:bodyPr/>
          <a:lstStyle/>
          <a:p>
            <a:r>
              <a:rPr lang="en-US" dirty="0"/>
              <a:t>MIHS Barriers and Solutions</a:t>
            </a:r>
          </a:p>
        </p:txBody>
      </p:sp>
      <p:sp>
        <p:nvSpPr>
          <p:cNvPr id="3" name="Content Placeholder 2">
            <a:extLst>
              <a:ext uri="{FF2B5EF4-FFF2-40B4-BE49-F238E27FC236}">
                <a16:creationId xmlns="" xmlns:a16="http://schemas.microsoft.com/office/drawing/2014/main" id="{D253622F-11D4-44A1-8AFA-3DACADC62214}"/>
              </a:ext>
            </a:extLst>
          </p:cNvPr>
          <p:cNvSpPr>
            <a:spLocks noGrp="1"/>
          </p:cNvSpPr>
          <p:nvPr>
            <p:ph idx="1"/>
          </p:nvPr>
        </p:nvSpPr>
        <p:spPr/>
        <p:txBody>
          <a:bodyPr/>
          <a:lstStyle/>
          <a:p>
            <a:r>
              <a:rPr lang="en-US" sz="1800" dirty="0"/>
              <a:t>Preparation for placement</a:t>
            </a:r>
          </a:p>
          <a:p>
            <a:pPr lvl="1"/>
            <a:r>
              <a:rPr lang="en-US" sz="1600" dirty="0"/>
              <a:t>Simple kits created for IUD insertion and implants</a:t>
            </a:r>
          </a:p>
          <a:p>
            <a:r>
              <a:rPr lang="en-US" sz="1800" dirty="0"/>
              <a:t>IT / EMR</a:t>
            </a:r>
          </a:p>
          <a:p>
            <a:pPr lvl="1"/>
            <a:r>
              <a:rPr lang="en-US" sz="1400" dirty="0"/>
              <a:t>Create / place discharge paperwork into d/c instructions</a:t>
            </a:r>
          </a:p>
          <a:p>
            <a:r>
              <a:rPr lang="en-US" sz="1800" dirty="0"/>
              <a:t>Disjointed prenatal care from “hospitalist” practice</a:t>
            </a:r>
          </a:p>
          <a:p>
            <a:pPr lvl="1"/>
            <a:r>
              <a:rPr lang="en-US" sz="1600" dirty="0"/>
              <a:t>Communication via problem list (EMR the same for prenatal care and </a:t>
            </a:r>
            <a:r>
              <a:rPr lang="en-US" sz="1600" dirty="0" smtClean="0"/>
              <a:t>inpatient to </a:t>
            </a:r>
            <a:r>
              <a:rPr lang="en-US" sz="1600" dirty="0"/>
              <a:t>assure right IUD placed, re-confirm patient wants PP LARC</a:t>
            </a:r>
          </a:p>
          <a:p>
            <a:pPr lvl="1"/>
            <a:r>
              <a:rPr lang="en-US" sz="1600" dirty="0"/>
              <a:t>Considering time-out prior </a:t>
            </a:r>
            <a:r>
              <a:rPr lang="en-US" sz="1600" dirty="0" smtClean="0"/>
              <a:t>to procedure</a:t>
            </a:r>
          </a:p>
          <a:p>
            <a:pPr marL="257175" lvl="1" indent="-257175">
              <a:buClr>
                <a:schemeClr val="tx2"/>
              </a:buClr>
              <a:buSzPct val="60000"/>
            </a:pPr>
            <a:r>
              <a:rPr lang="en-US" sz="1600" dirty="0" smtClean="0"/>
              <a:t>Billing</a:t>
            </a:r>
            <a:endParaRPr lang="en-US" sz="1600" dirty="0"/>
          </a:p>
          <a:p>
            <a:pPr marL="557212" lvl="2" indent="-257175">
              <a:buClr>
                <a:srgbClr val="FF0000"/>
              </a:buClr>
              <a:buSzPct val="60000"/>
            </a:pPr>
            <a:r>
              <a:rPr lang="en-US" sz="1400" dirty="0"/>
              <a:t>Devices need to be AHCCCS approved- all IUDs are, except </a:t>
            </a:r>
            <a:r>
              <a:rPr lang="en-US" sz="1400" dirty="0" err="1"/>
              <a:t>Kyleena</a:t>
            </a:r>
            <a:r>
              <a:rPr lang="en-US" sz="1400" dirty="0"/>
              <a:t> which might be by August 2017 </a:t>
            </a:r>
          </a:p>
          <a:p>
            <a:pPr marL="557212" lvl="2" indent="-257175">
              <a:buClr>
                <a:srgbClr val="FF0000"/>
              </a:buClr>
              <a:buSzPct val="60000"/>
            </a:pPr>
            <a:r>
              <a:rPr lang="en-US" sz="1400" dirty="0"/>
              <a:t>Billing Department must agree to bill device separately on 1500 claim forms; this is an added step. </a:t>
            </a:r>
          </a:p>
          <a:p>
            <a:endParaRPr lang="en-US" dirty="0"/>
          </a:p>
        </p:txBody>
      </p:sp>
    </p:spTree>
    <p:extLst>
      <p:ext uri="{BB962C8B-B14F-4D97-AF65-F5344CB8AC3E}">
        <p14:creationId xmlns:p14="http://schemas.microsoft.com/office/powerpoint/2010/main" val="734878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31D159-2C0B-4155-9068-291F2BCDE146}"/>
              </a:ext>
            </a:extLst>
          </p:cNvPr>
          <p:cNvSpPr>
            <a:spLocks noGrp="1"/>
          </p:cNvSpPr>
          <p:nvPr>
            <p:ph type="title"/>
          </p:nvPr>
        </p:nvSpPr>
        <p:spPr/>
        <p:txBody>
          <a:bodyPr/>
          <a:lstStyle/>
          <a:p>
            <a:r>
              <a:rPr lang="en-US" dirty="0"/>
              <a:t>MIHS Results to Date</a:t>
            </a:r>
          </a:p>
        </p:txBody>
      </p:sp>
      <p:sp>
        <p:nvSpPr>
          <p:cNvPr id="3" name="Content Placeholder 2">
            <a:extLst>
              <a:ext uri="{FF2B5EF4-FFF2-40B4-BE49-F238E27FC236}">
                <a16:creationId xmlns="" xmlns:a16="http://schemas.microsoft.com/office/drawing/2014/main" id="{A0ABF6C6-2884-4F17-B105-048B71FC3CF2}"/>
              </a:ext>
            </a:extLst>
          </p:cNvPr>
          <p:cNvSpPr>
            <a:spLocks noGrp="1"/>
          </p:cNvSpPr>
          <p:nvPr>
            <p:ph idx="1"/>
          </p:nvPr>
        </p:nvSpPr>
        <p:spPr>
          <a:xfrm>
            <a:off x="782320" y="1513284"/>
            <a:ext cx="8172768" cy="3333035"/>
          </a:xfrm>
        </p:spPr>
        <p:txBody>
          <a:bodyPr/>
          <a:lstStyle/>
          <a:p>
            <a:r>
              <a:rPr lang="en-US" dirty="0" smtClean="0"/>
              <a:t>Twenty (20) Immediate PP IUDs Inserted (Includes both AHCCCS &amp; Ryan) December 1, 2016 –June 15, 2017.</a:t>
            </a:r>
          </a:p>
          <a:p>
            <a:pPr lvl="1"/>
            <a:r>
              <a:rPr lang="en-US" sz="1800" dirty="0" smtClean="0"/>
              <a:t>Three (3) In Place- (</a:t>
            </a:r>
            <a:r>
              <a:rPr lang="en-US" sz="1800" u="sng" dirty="0" smtClean="0"/>
              <a:t>Not Expelled</a:t>
            </a:r>
            <a:r>
              <a:rPr lang="en-US" sz="1800" dirty="0" smtClean="0"/>
              <a:t>) (2 of 3- trimmed strings on PP visit)</a:t>
            </a:r>
          </a:p>
          <a:p>
            <a:pPr lvl="1"/>
            <a:r>
              <a:rPr lang="en-US" sz="1800" dirty="0" smtClean="0"/>
              <a:t>Three (3) Expelled</a:t>
            </a:r>
          </a:p>
          <a:p>
            <a:pPr lvl="1"/>
            <a:r>
              <a:rPr lang="en-US" sz="1800" dirty="0" smtClean="0"/>
              <a:t>Seventeen are unknown (e.g. did not return for PP visit, needs US to confirm placement, too soon for PP visit)</a:t>
            </a:r>
          </a:p>
          <a:p>
            <a:pPr lvl="1"/>
            <a:r>
              <a:rPr lang="en-US" sz="1800" dirty="0" smtClean="0"/>
              <a:t>Eight of the 20 were teens (15-19 years old)</a:t>
            </a:r>
          </a:p>
          <a:p>
            <a:r>
              <a:rPr lang="en-US" dirty="0" smtClean="0"/>
              <a:t>Implant has been popular about 40 placed in the same time-frame</a:t>
            </a:r>
          </a:p>
          <a:p>
            <a:endParaRPr lang="en-US" dirty="0"/>
          </a:p>
        </p:txBody>
      </p:sp>
    </p:spTree>
    <p:extLst>
      <p:ext uri="{BB962C8B-B14F-4D97-AF65-F5344CB8AC3E}">
        <p14:creationId xmlns:p14="http://schemas.microsoft.com/office/powerpoint/2010/main" val="565595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4E93E1-4D8B-4FB4-8CA9-D2045A7AF825}"/>
              </a:ext>
            </a:extLst>
          </p:cNvPr>
          <p:cNvSpPr>
            <a:spLocks noGrp="1"/>
          </p:cNvSpPr>
          <p:nvPr>
            <p:ph type="title"/>
          </p:nvPr>
        </p:nvSpPr>
        <p:spPr/>
        <p:txBody>
          <a:bodyPr/>
          <a:lstStyle/>
          <a:p>
            <a:r>
              <a:rPr lang="en-US" dirty="0"/>
              <a:t>Other Barriers and Solutions</a:t>
            </a:r>
          </a:p>
        </p:txBody>
      </p:sp>
      <p:sp>
        <p:nvSpPr>
          <p:cNvPr id="3" name="Content Placeholder 2">
            <a:extLst>
              <a:ext uri="{FF2B5EF4-FFF2-40B4-BE49-F238E27FC236}">
                <a16:creationId xmlns="" xmlns:a16="http://schemas.microsoft.com/office/drawing/2014/main" id="{B5E5022E-4B72-4EFF-894E-C0675200E0AB}"/>
              </a:ext>
            </a:extLst>
          </p:cNvPr>
          <p:cNvSpPr>
            <a:spLocks noGrp="1"/>
          </p:cNvSpPr>
          <p:nvPr>
            <p:ph idx="1"/>
          </p:nvPr>
        </p:nvSpPr>
        <p:spPr>
          <a:xfrm>
            <a:off x="870630" y="1432560"/>
            <a:ext cx="7772400" cy="3710940"/>
          </a:xfrm>
        </p:spPr>
        <p:txBody>
          <a:bodyPr/>
          <a:lstStyle/>
          <a:p>
            <a:r>
              <a:rPr lang="en-US" sz="1800" dirty="0"/>
              <a:t>Lack of antepartum counseling</a:t>
            </a:r>
          </a:p>
          <a:p>
            <a:pPr lvl="1"/>
            <a:r>
              <a:rPr lang="en-US" sz="1800" dirty="0"/>
              <a:t>Assure that all providers, including outpatient, know and counsel about immediate PP LARC</a:t>
            </a:r>
          </a:p>
          <a:p>
            <a:r>
              <a:rPr lang="en-US" sz="1800" dirty="0"/>
              <a:t>Providers worried about time commitment</a:t>
            </a:r>
          </a:p>
          <a:p>
            <a:pPr lvl="1"/>
            <a:r>
              <a:rPr lang="en-US" sz="1800" dirty="0"/>
              <a:t>Experience that not much different time than </a:t>
            </a:r>
            <a:r>
              <a:rPr lang="en-US" sz="1800" dirty="0" smtClean="0"/>
              <a:t>in-office</a:t>
            </a:r>
          </a:p>
          <a:p>
            <a:r>
              <a:rPr lang="en-US" sz="1800" dirty="0" smtClean="0"/>
              <a:t>Providers are concerned about wasted products from expulsion</a:t>
            </a:r>
          </a:p>
          <a:p>
            <a:pPr lvl="1"/>
            <a:r>
              <a:rPr lang="en-US" sz="1500" dirty="0" smtClean="0"/>
              <a:t>Gather data</a:t>
            </a:r>
            <a:endParaRPr lang="en-US" sz="1500" dirty="0"/>
          </a:p>
          <a:p>
            <a:r>
              <a:rPr lang="en-US" sz="1800" dirty="0"/>
              <a:t>Lack of availability of devices at the bedside at delivery</a:t>
            </a:r>
          </a:p>
          <a:p>
            <a:pPr lvl="1"/>
            <a:r>
              <a:rPr lang="en-US" sz="1800" dirty="0"/>
              <a:t>Stock IUDs on L&amp;D </a:t>
            </a:r>
            <a:r>
              <a:rPr lang="en-US" sz="1800" dirty="0" smtClean="0"/>
              <a:t>units (in </a:t>
            </a:r>
            <a:r>
              <a:rPr lang="en-US" sz="1800" dirty="0" err="1" smtClean="0"/>
              <a:t>pyxis</a:t>
            </a:r>
            <a:r>
              <a:rPr lang="en-US" sz="1800" dirty="0" smtClean="0"/>
              <a:t> instead of inpatient pharmacy)</a:t>
            </a:r>
            <a:endParaRPr lang="en-US" sz="1800" dirty="0"/>
          </a:p>
          <a:p>
            <a:r>
              <a:rPr lang="en-US" sz="1800" dirty="0"/>
              <a:t>Integrating insertion of devices into L&amp;D practice</a:t>
            </a:r>
          </a:p>
          <a:p>
            <a:pPr lvl="1"/>
            <a:r>
              <a:rPr lang="en-US" sz="1800" dirty="0"/>
              <a:t>Checklists for insertion, integrating consents into hospital practice</a:t>
            </a:r>
          </a:p>
          <a:p>
            <a:pPr lvl="1"/>
            <a:r>
              <a:rPr lang="en-US" sz="1800" dirty="0"/>
              <a:t>Policies not always needed!</a:t>
            </a:r>
          </a:p>
          <a:p>
            <a:endParaRPr lang="en-US" sz="2000" dirty="0"/>
          </a:p>
        </p:txBody>
      </p:sp>
    </p:spTree>
    <p:extLst>
      <p:ext uri="{BB962C8B-B14F-4D97-AF65-F5344CB8AC3E}">
        <p14:creationId xmlns:p14="http://schemas.microsoft.com/office/powerpoint/2010/main" val="3275060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63833F-FDD8-44FF-9316-04B0022D2911}"/>
              </a:ext>
            </a:extLst>
          </p:cNvPr>
          <p:cNvSpPr>
            <a:spLocks noGrp="1"/>
          </p:cNvSpPr>
          <p:nvPr>
            <p:ph type="title"/>
          </p:nvPr>
        </p:nvSpPr>
        <p:spPr/>
        <p:txBody>
          <a:bodyPr/>
          <a:lstStyle/>
          <a:p>
            <a:r>
              <a:rPr lang="en-US" dirty="0"/>
              <a:t>Other Barriers and Solutions</a:t>
            </a:r>
          </a:p>
        </p:txBody>
      </p:sp>
      <p:sp>
        <p:nvSpPr>
          <p:cNvPr id="3" name="Content Placeholder 2">
            <a:extLst>
              <a:ext uri="{FF2B5EF4-FFF2-40B4-BE49-F238E27FC236}">
                <a16:creationId xmlns="" xmlns:a16="http://schemas.microsoft.com/office/drawing/2014/main" id="{75E6581A-54FA-4EE3-BCA0-F2D21259BA37}"/>
              </a:ext>
            </a:extLst>
          </p:cNvPr>
          <p:cNvSpPr>
            <a:spLocks noGrp="1"/>
          </p:cNvSpPr>
          <p:nvPr>
            <p:ph idx="1"/>
          </p:nvPr>
        </p:nvSpPr>
        <p:spPr>
          <a:xfrm>
            <a:off x="1182688" y="1432004"/>
            <a:ext cx="7761288" cy="3627676"/>
          </a:xfrm>
        </p:spPr>
        <p:txBody>
          <a:bodyPr/>
          <a:lstStyle/>
          <a:p>
            <a:r>
              <a:rPr lang="en-US" sz="1800" dirty="0"/>
              <a:t>Integrating insertion of devices into L&amp;D practice</a:t>
            </a:r>
          </a:p>
          <a:p>
            <a:pPr lvl="1"/>
            <a:r>
              <a:rPr lang="en-US" sz="1800" dirty="0"/>
              <a:t>Checklists for insertion, integrating consents into hospital practice</a:t>
            </a:r>
          </a:p>
          <a:p>
            <a:pPr lvl="1"/>
            <a:r>
              <a:rPr lang="en-US" sz="1800" dirty="0"/>
              <a:t>Policies not always needed!</a:t>
            </a:r>
          </a:p>
          <a:p>
            <a:pPr lvl="0">
              <a:buClr>
                <a:srgbClr val="3333CC"/>
              </a:buClr>
            </a:pPr>
            <a:r>
              <a:rPr lang="en-US" sz="1800" dirty="0" smtClean="0">
                <a:solidFill>
                  <a:srgbClr val="000000"/>
                </a:solidFill>
              </a:rPr>
              <a:t>Inpatient </a:t>
            </a:r>
            <a:r>
              <a:rPr lang="en-US" sz="1800" dirty="0">
                <a:solidFill>
                  <a:srgbClr val="000000"/>
                </a:solidFill>
              </a:rPr>
              <a:t>pharmacy not used to multiple products for one indication.</a:t>
            </a:r>
          </a:p>
          <a:p>
            <a:pPr lvl="1">
              <a:buClr>
                <a:srgbClr val="FF0000"/>
              </a:buClr>
            </a:pPr>
            <a:r>
              <a:rPr lang="en-US" sz="1800" dirty="0">
                <a:solidFill>
                  <a:srgbClr val="000000"/>
                </a:solidFill>
              </a:rPr>
              <a:t>Education / work with inpatient </a:t>
            </a:r>
            <a:r>
              <a:rPr lang="en-US" sz="1800" dirty="0" smtClean="0">
                <a:solidFill>
                  <a:srgbClr val="000000"/>
                </a:solidFill>
              </a:rPr>
              <a:t>pharmacy May </a:t>
            </a:r>
            <a:r>
              <a:rPr lang="en-US" sz="1800" dirty="0">
                <a:solidFill>
                  <a:srgbClr val="000000"/>
                </a:solidFill>
              </a:rPr>
              <a:t>need P&amp;T </a:t>
            </a:r>
            <a:r>
              <a:rPr lang="en-US" sz="1800" dirty="0" smtClean="0">
                <a:solidFill>
                  <a:srgbClr val="000000"/>
                </a:solidFill>
              </a:rPr>
              <a:t>committee </a:t>
            </a:r>
            <a:r>
              <a:rPr lang="en-US" sz="1800" dirty="0" smtClean="0"/>
              <a:t>for formulary </a:t>
            </a:r>
            <a:r>
              <a:rPr lang="en-US" sz="1800" dirty="0">
                <a:solidFill>
                  <a:srgbClr val="000000"/>
                </a:solidFill>
              </a:rPr>
              <a:t>approval</a:t>
            </a:r>
          </a:p>
          <a:p>
            <a:pPr>
              <a:buClr>
                <a:srgbClr val="FF0000"/>
              </a:buClr>
            </a:pPr>
            <a:r>
              <a:rPr lang="en-US" sz="1800" dirty="0">
                <a:solidFill>
                  <a:srgbClr val="000000"/>
                </a:solidFill>
              </a:rPr>
              <a:t>Lactation support</a:t>
            </a:r>
          </a:p>
          <a:p>
            <a:pPr lvl="1">
              <a:buClr>
                <a:srgbClr val="FF0000"/>
              </a:buClr>
            </a:pPr>
            <a:r>
              <a:rPr lang="en-US" sz="1800" dirty="0">
                <a:solidFill>
                  <a:srgbClr val="000000"/>
                </a:solidFill>
              </a:rPr>
              <a:t>Data / education about lack of effect of progestins on breastfeeding </a:t>
            </a:r>
            <a:r>
              <a:rPr lang="en-US" sz="1800" dirty="0" smtClean="0">
                <a:solidFill>
                  <a:srgbClr val="000000"/>
                </a:solidFill>
              </a:rPr>
              <a:t>success</a:t>
            </a:r>
          </a:p>
        </p:txBody>
      </p:sp>
    </p:spTree>
    <p:extLst>
      <p:ext uri="{BB962C8B-B14F-4D97-AF65-F5344CB8AC3E}">
        <p14:creationId xmlns:p14="http://schemas.microsoft.com/office/powerpoint/2010/main" val="2413090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44C94B-FA72-41D8-B269-16A1E3D0EC2E}"/>
              </a:ext>
            </a:extLst>
          </p:cNvPr>
          <p:cNvSpPr>
            <a:spLocks noGrp="1"/>
          </p:cNvSpPr>
          <p:nvPr>
            <p:ph type="title"/>
          </p:nvPr>
        </p:nvSpPr>
        <p:spPr/>
        <p:txBody>
          <a:bodyPr/>
          <a:lstStyle/>
          <a:p>
            <a:r>
              <a:rPr lang="en-US" dirty="0"/>
              <a:t>Supplemental Materials Available</a:t>
            </a:r>
          </a:p>
        </p:txBody>
      </p:sp>
      <p:sp>
        <p:nvSpPr>
          <p:cNvPr id="3" name="Content Placeholder 2">
            <a:extLst>
              <a:ext uri="{FF2B5EF4-FFF2-40B4-BE49-F238E27FC236}">
                <a16:creationId xmlns="" xmlns:a16="http://schemas.microsoft.com/office/drawing/2014/main" id="{671B3375-314B-42AD-AF06-4FE9498B4608}"/>
              </a:ext>
            </a:extLst>
          </p:cNvPr>
          <p:cNvSpPr>
            <a:spLocks noGrp="1"/>
          </p:cNvSpPr>
          <p:nvPr>
            <p:ph idx="1"/>
          </p:nvPr>
        </p:nvSpPr>
        <p:spPr/>
        <p:txBody>
          <a:bodyPr/>
          <a:lstStyle/>
          <a:p>
            <a:pPr>
              <a:spcAft>
                <a:spcPts val="600"/>
              </a:spcAft>
            </a:pPr>
            <a:r>
              <a:rPr lang="en-US" dirty="0"/>
              <a:t>Via </a:t>
            </a:r>
            <a:r>
              <a:rPr lang="en-US" dirty="0">
                <a:hlinkClick r:id="rId2"/>
              </a:rPr>
              <a:t>https://www.dmgaz.org/dean-coonrod-presentation-arizona-perinatal-trust</a:t>
            </a:r>
            <a:r>
              <a:rPr lang="en-US" dirty="0" smtClean="0">
                <a:hlinkClick r:id="rId2"/>
              </a:rPr>
              <a:t>/</a:t>
            </a:r>
            <a:endParaRPr lang="en-US" dirty="0" smtClean="0"/>
          </a:p>
          <a:p>
            <a:pPr lvl="1">
              <a:spcAft>
                <a:spcPts val="600"/>
              </a:spcAft>
            </a:pPr>
            <a:r>
              <a:rPr lang="en-US" dirty="0" smtClean="0"/>
              <a:t>This </a:t>
            </a:r>
            <a:r>
              <a:rPr lang="en-US" dirty="0"/>
              <a:t>PowerPoint </a:t>
            </a:r>
            <a:r>
              <a:rPr lang="en-US" dirty="0">
                <a:sym typeface="Wingdings" panose="05000000000000000000" pitchFamily="2" charset="2"/>
              </a:rPr>
              <a:t></a:t>
            </a:r>
            <a:endParaRPr lang="en-US" dirty="0"/>
          </a:p>
          <a:p>
            <a:pPr lvl="1">
              <a:spcAft>
                <a:spcPts val="600"/>
              </a:spcAft>
            </a:pPr>
            <a:r>
              <a:rPr lang="en-US" dirty="0"/>
              <a:t>Current resource page ACOG / Immediate PP LARC</a:t>
            </a:r>
          </a:p>
          <a:p>
            <a:pPr lvl="2">
              <a:spcAft>
                <a:spcPts val="600"/>
              </a:spcAft>
            </a:pPr>
            <a:r>
              <a:rPr lang="en-US" dirty="0"/>
              <a:t>Includes Cardea web-based training link</a:t>
            </a:r>
          </a:p>
          <a:p>
            <a:pPr lvl="1">
              <a:spcAft>
                <a:spcPts val="600"/>
              </a:spcAft>
            </a:pPr>
            <a:r>
              <a:rPr lang="en-US" dirty="0" err="1"/>
              <a:t>Hofler</a:t>
            </a:r>
            <a:r>
              <a:rPr lang="en-US" dirty="0"/>
              <a:t> 2017 implementation article with supplement</a:t>
            </a:r>
          </a:p>
          <a:p>
            <a:pPr lvl="1">
              <a:spcAft>
                <a:spcPts val="600"/>
              </a:spcAft>
            </a:pPr>
            <a:r>
              <a:rPr lang="en-US" dirty="0"/>
              <a:t>South Carolina toolkit</a:t>
            </a:r>
          </a:p>
          <a:p>
            <a:pPr lvl="1">
              <a:spcAft>
                <a:spcPts val="600"/>
              </a:spcAft>
            </a:pPr>
            <a:endParaRPr lang="en-US" dirty="0"/>
          </a:p>
          <a:p>
            <a:endParaRPr lang="en-US" dirty="0"/>
          </a:p>
          <a:p>
            <a:endParaRPr lang="en-US" dirty="0"/>
          </a:p>
        </p:txBody>
      </p:sp>
    </p:spTree>
    <p:extLst>
      <p:ext uri="{BB962C8B-B14F-4D97-AF65-F5344CB8AC3E}">
        <p14:creationId xmlns:p14="http://schemas.microsoft.com/office/powerpoint/2010/main" val="1411990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9BAFC6-D557-42EB-BB7E-D7E1255BC8A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 xmlns:a16="http://schemas.microsoft.com/office/drawing/2014/main" id="{68D86BDE-EFF4-408E-B1F2-A8BFA84A1B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179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a:t>
            </a:r>
          </a:p>
        </p:txBody>
      </p:sp>
      <p:sp>
        <p:nvSpPr>
          <p:cNvPr id="5" name="Content Placeholder 4"/>
          <p:cNvSpPr>
            <a:spLocks noGrp="1"/>
          </p:cNvSpPr>
          <p:nvPr>
            <p:ph idx="1"/>
          </p:nvPr>
        </p:nvSpPr>
        <p:spPr/>
        <p:txBody>
          <a:bodyPr/>
          <a:lstStyle/>
          <a:p>
            <a:pPr marL="0" indent="0">
              <a:buNone/>
            </a:pPr>
            <a:r>
              <a:rPr lang="en-US" dirty="0"/>
              <a:t>A 25 y/o G6P0505 presents to your L&amp;D at 36 weeks by stated EGA in early labor, her contractions subside and she will be discharged home.  She only has been seen in OB Triage this pregnancy.  Her youngest child is 12 months old.  She says this was not an intended pregnancy and would like to do something to avoid having another pregnancy so soon.  She has never followed-up with a postpartum visit in her 5 prior pregnancies. She is released. </a:t>
            </a:r>
          </a:p>
        </p:txBody>
      </p:sp>
    </p:spTree>
    <p:extLst>
      <p:ext uri="{BB962C8B-B14F-4D97-AF65-F5344CB8AC3E}">
        <p14:creationId xmlns:p14="http://schemas.microsoft.com/office/powerpoint/2010/main" val="58237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Supplemental Slides</a:t>
            </a:r>
          </a:p>
        </p:txBody>
      </p:sp>
      <p:sp>
        <p:nvSpPr>
          <p:cNvPr id="3" name="Text Placeholder 2"/>
          <p:cNvSpPr>
            <a:spLocks noGrp="1"/>
          </p:cNvSpPr>
          <p:nvPr>
            <p:ph type="body" idx="1"/>
          </p:nvPr>
        </p:nvSpPr>
        <p:spPr/>
        <p:txBody>
          <a:bodyPr/>
          <a:lstStyle/>
          <a:p>
            <a:r>
              <a:rPr lang="en-US" dirty="0"/>
              <a:t>Immediate Postpartum LARC: Why and How</a:t>
            </a:r>
          </a:p>
        </p:txBody>
      </p:sp>
    </p:spTree>
    <p:extLst>
      <p:ext uri="{BB962C8B-B14F-4D97-AF65-F5344CB8AC3E}">
        <p14:creationId xmlns:p14="http://schemas.microsoft.com/office/powerpoint/2010/main" val="2485362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B7EECD-DA47-4716-A4B3-06F754214C8C}"/>
              </a:ext>
            </a:extLst>
          </p:cNvPr>
          <p:cNvSpPr>
            <a:spLocks noGrp="1"/>
          </p:cNvSpPr>
          <p:nvPr>
            <p:ph type="title"/>
          </p:nvPr>
        </p:nvSpPr>
        <p:spPr/>
        <p:txBody>
          <a:bodyPr/>
          <a:lstStyle/>
          <a:p>
            <a:r>
              <a:rPr lang="en-US" dirty="0"/>
              <a:t>Manual Insertion</a:t>
            </a:r>
          </a:p>
        </p:txBody>
      </p:sp>
      <p:sp>
        <p:nvSpPr>
          <p:cNvPr id="4" name="Content Placeholder 3">
            <a:extLst>
              <a:ext uri="{FF2B5EF4-FFF2-40B4-BE49-F238E27FC236}">
                <a16:creationId xmlns="" xmlns:a16="http://schemas.microsoft.com/office/drawing/2014/main" id="{6A3F748B-8872-402F-9166-95792D998C22}"/>
              </a:ext>
            </a:extLst>
          </p:cNvPr>
          <p:cNvSpPr>
            <a:spLocks noGrp="1"/>
          </p:cNvSpPr>
          <p:nvPr>
            <p:ph sz="half" idx="1"/>
          </p:nvPr>
        </p:nvSpPr>
        <p:spPr/>
        <p:txBody>
          <a:bodyPr/>
          <a:lstStyle/>
          <a:p>
            <a:pPr marL="457200" indent="-457200">
              <a:spcAft>
                <a:spcPts val="600"/>
              </a:spcAft>
              <a:buFont typeface="+mj-lt"/>
              <a:buAutoNum type="arabicParenR"/>
            </a:pPr>
            <a:r>
              <a:rPr lang="en-US" sz="1800" dirty="0"/>
              <a:t>Hold IUD gripping vertical rod b/w index &amp; middle fingers of dominant hand, strings on palm</a:t>
            </a:r>
          </a:p>
          <a:p>
            <a:pPr marL="457200" indent="-457200">
              <a:spcAft>
                <a:spcPts val="600"/>
              </a:spcAft>
              <a:buFont typeface="+mj-lt"/>
              <a:buAutoNum type="arabicParenR"/>
            </a:pPr>
            <a:r>
              <a:rPr lang="en-US" sz="1800" dirty="0"/>
              <a:t>Insert IUD holding hand to abdominal hand which has uterus firmly held</a:t>
            </a:r>
          </a:p>
          <a:p>
            <a:pPr marL="457200" indent="-457200">
              <a:spcAft>
                <a:spcPts val="600"/>
              </a:spcAft>
              <a:buFont typeface="+mj-lt"/>
              <a:buAutoNum type="arabicParenR"/>
            </a:pPr>
            <a:r>
              <a:rPr lang="en-US" sz="1800" dirty="0"/>
              <a:t>Don’t dislodge IUD as remove the hand</a:t>
            </a:r>
          </a:p>
        </p:txBody>
      </p:sp>
      <p:pic>
        <p:nvPicPr>
          <p:cNvPr id="9" name="Picture 8">
            <a:extLst>
              <a:ext uri="{FF2B5EF4-FFF2-40B4-BE49-F238E27FC236}">
                <a16:creationId xmlns="" xmlns:a16="http://schemas.microsoft.com/office/drawing/2014/main" id="{6F587649-0B1D-479C-811A-A142C409CCD5}"/>
              </a:ext>
            </a:extLst>
          </p:cNvPr>
          <p:cNvPicPr>
            <a:picLocks noChangeAspect="1"/>
          </p:cNvPicPr>
          <p:nvPr/>
        </p:nvPicPr>
        <p:blipFill>
          <a:blip r:embed="rId3"/>
          <a:stretch>
            <a:fillRect/>
          </a:stretch>
        </p:blipFill>
        <p:spPr>
          <a:xfrm>
            <a:off x="5454417" y="2405962"/>
            <a:ext cx="1968733" cy="2648637"/>
          </a:xfrm>
          <a:prstGeom prst="rect">
            <a:avLst/>
          </a:prstGeom>
        </p:spPr>
      </p:pic>
      <p:pic>
        <p:nvPicPr>
          <p:cNvPr id="10" name="Picture 9">
            <a:extLst>
              <a:ext uri="{FF2B5EF4-FFF2-40B4-BE49-F238E27FC236}">
                <a16:creationId xmlns="" xmlns:a16="http://schemas.microsoft.com/office/drawing/2014/main" id="{0B1F52D4-95AD-4A55-B671-A970BAF7F721}"/>
              </a:ext>
            </a:extLst>
          </p:cNvPr>
          <p:cNvPicPr>
            <a:picLocks noChangeAspect="1"/>
          </p:cNvPicPr>
          <p:nvPr/>
        </p:nvPicPr>
        <p:blipFill>
          <a:blip r:embed="rId4"/>
          <a:stretch>
            <a:fillRect/>
          </a:stretch>
        </p:blipFill>
        <p:spPr>
          <a:xfrm>
            <a:off x="6902450" y="184150"/>
            <a:ext cx="1861850" cy="2641704"/>
          </a:xfrm>
          <a:prstGeom prst="rect">
            <a:avLst/>
          </a:prstGeom>
        </p:spPr>
      </p:pic>
    </p:spTree>
    <p:extLst>
      <p:ext uri="{BB962C8B-B14F-4D97-AF65-F5344CB8AC3E}">
        <p14:creationId xmlns:p14="http://schemas.microsoft.com/office/powerpoint/2010/main" val="4196596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BF3867-60C7-4207-A9E6-47ED2C8D6068}"/>
              </a:ext>
            </a:extLst>
          </p:cNvPr>
          <p:cNvSpPr>
            <a:spLocks noGrp="1"/>
          </p:cNvSpPr>
          <p:nvPr>
            <p:ph type="title"/>
          </p:nvPr>
        </p:nvSpPr>
        <p:spPr/>
        <p:txBody>
          <a:bodyPr/>
          <a:lstStyle/>
          <a:p>
            <a:r>
              <a:rPr lang="en-US" dirty="0"/>
              <a:t>Ring Forceps 1</a:t>
            </a:r>
          </a:p>
        </p:txBody>
      </p:sp>
      <p:sp>
        <p:nvSpPr>
          <p:cNvPr id="3" name="Content Placeholder 2">
            <a:extLst>
              <a:ext uri="{FF2B5EF4-FFF2-40B4-BE49-F238E27FC236}">
                <a16:creationId xmlns="" xmlns:a16="http://schemas.microsoft.com/office/drawing/2014/main" id="{5B687634-50FC-4171-80BD-9CC10F23E600}"/>
              </a:ext>
            </a:extLst>
          </p:cNvPr>
          <p:cNvSpPr>
            <a:spLocks noGrp="1"/>
          </p:cNvSpPr>
          <p:nvPr>
            <p:ph sz="half" idx="1"/>
          </p:nvPr>
        </p:nvSpPr>
        <p:spPr>
          <a:xfrm>
            <a:off x="486002" y="1722266"/>
            <a:ext cx="3977141" cy="3086100"/>
          </a:xfrm>
        </p:spPr>
        <p:txBody>
          <a:bodyPr/>
          <a:lstStyle/>
          <a:p>
            <a:pPr marL="457200" indent="-457200">
              <a:spcAft>
                <a:spcPts val="600"/>
              </a:spcAft>
              <a:buFont typeface="+mj-lt"/>
              <a:buAutoNum type="arabicParenR"/>
            </a:pPr>
            <a:r>
              <a:rPr lang="en-US" dirty="0"/>
              <a:t>Grasp anterior cx with rings</a:t>
            </a:r>
          </a:p>
          <a:p>
            <a:pPr marL="457200" indent="-457200">
              <a:spcAft>
                <a:spcPts val="600"/>
              </a:spcAft>
              <a:buFont typeface="+mj-lt"/>
              <a:buAutoNum type="arabicParenR"/>
            </a:pPr>
            <a:r>
              <a:rPr lang="en-US" dirty="0"/>
              <a:t>Place IUD on 2</a:t>
            </a:r>
            <a:r>
              <a:rPr lang="en-US" baseline="30000" dirty="0"/>
              <a:t>nd</a:t>
            </a:r>
            <a:r>
              <a:rPr lang="en-US" dirty="0"/>
              <a:t> ring</a:t>
            </a:r>
          </a:p>
          <a:p>
            <a:pPr marL="757238" lvl="1" indent="-457200">
              <a:spcAft>
                <a:spcPts val="200"/>
              </a:spcAft>
            </a:pPr>
            <a:r>
              <a:rPr lang="en-US" sz="1600" dirty="0"/>
              <a:t>Hold IUD by vertical arm / wings</a:t>
            </a:r>
          </a:p>
          <a:p>
            <a:pPr marL="757238" lvl="1" indent="-457200">
              <a:spcAft>
                <a:spcPts val="200"/>
              </a:spcAft>
            </a:pPr>
            <a:r>
              <a:rPr lang="en-US" sz="1600" dirty="0"/>
              <a:t>Horizontal arm slightly out of ring but in same plane as ring but tilted</a:t>
            </a:r>
          </a:p>
          <a:p>
            <a:pPr marL="757238" lvl="1" indent="-457200">
              <a:spcAft>
                <a:spcPts val="200"/>
              </a:spcAft>
            </a:pPr>
            <a:r>
              <a:rPr lang="en-US" sz="1600" dirty="0"/>
              <a:t>Close gently around IUD</a:t>
            </a:r>
          </a:p>
          <a:p>
            <a:pPr marL="757238" lvl="1" indent="-457200">
              <a:buFont typeface="+mj-lt"/>
              <a:buAutoNum type="arabicPeriod"/>
            </a:pPr>
            <a:endParaRPr lang="en-US" dirty="0"/>
          </a:p>
        </p:txBody>
      </p:sp>
      <p:grpSp>
        <p:nvGrpSpPr>
          <p:cNvPr id="6" name="Group 5">
            <a:extLst>
              <a:ext uri="{FF2B5EF4-FFF2-40B4-BE49-F238E27FC236}">
                <a16:creationId xmlns="" xmlns:a16="http://schemas.microsoft.com/office/drawing/2014/main" id="{7B37D413-9E61-48F6-A04F-A52E73543788}"/>
              </a:ext>
            </a:extLst>
          </p:cNvPr>
          <p:cNvGrpSpPr/>
          <p:nvPr/>
        </p:nvGrpSpPr>
        <p:grpSpPr>
          <a:xfrm>
            <a:off x="5123106" y="300970"/>
            <a:ext cx="3084004" cy="2385080"/>
            <a:chOff x="2000250" y="514350"/>
            <a:chExt cx="5037535" cy="4446985"/>
          </a:xfrm>
        </p:grpSpPr>
        <p:pic>
          <p:nvPicPr>
            <p:cNvPr id="7" name="Picture 2">
              <a:extLst>
                <a:ext uri="{FF2B5EF4-FFF2-40B4-BE49-F238E27FC236}">
                  <a16:creationId xmlns="" xmlns:a16="http://schemas.microsoft.com/office/drawing/2014/main" id="{14BE9040-50D0-455F-93B2-0BC130D7EE13}"/>
                </a:ext>
              </a:extLst>
            </p:cNvPr>
            <p:cNvPicPr>
              <a:picLocks noChangeAspect="1" noChangeArrowheads="1"/>
            </p:cNvPicPr>
            <p:nvPr/>
          </p:nvPicPr>
          <p:blipFill>
            <a:blip r:embed="rId3" cstate="print"/>
            <a:srcRect/>
            <a:stretch>
              <a:fillRect/>
            </a:stretch>
          </p:blipFill>
          <p:spPr bwMode="auto">
            <a:xfrm>
              <a:off x="2000250" y="514350"/>
              <a:ext cx="5037535" cy="4446985"/>
            </a:xfrm>
            <a:prstGeom prst="rect">
              <a:avLst/>
            </a:prstGeom>
            <a:noFill/>
            <a:ln w="9525">
              <a:noFill/>
              <a:miter lim="800000"/>
              <a:headEnd/>
              <a:tailEnd/>
            </a:ln>
          </p:spPr>
        </p:pic>
        <p:sp>
          <p:nvSpPr>
            <p:cNvPr id="8" name="Down Arrow 2">
              <a:extLst>
                <a:ext uri="{FF2B5EF4-FFF2-40B4-BE49-F238E27FC236}">
                  <a16:creationId xmlns="" xmlns:a16="http://schemas.microsoft.com/office/drawing/2014/main" id="{770EFCBB-7B4A-48B2-AA0C-6F291EE634EF}"/>
                </a:ext>
              </a:extLst>
            </p:cNvPr>
            <p:cNvSpPr/>
            <p:nvPr/>
          </p:nvSpPr>
          <p:spPr>
            <a:xfrm rot="19363481">
              <a:off x="3369469" y="1352550"/>
              <a:ext cx="288131" cy="16002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Down Arrow 4">
              <a:extLst>
                <a:ext uri="{FF2B5EF4-FFF2-40B4-BE49-F238E27FC236}">
                  <a16:creationId xmlns="" xmlns:a16="http://schemas.microsoft.com/office/drawing/2014/main" id="{B1B6FEEB-CD34-4CF3-8477-B7287EDCA986}"/>
                </a:ext>
              </a:extLst>
            </p:cNvPr>
            <p:cNvSpPr/>
            <p:nvPr/>
          </p:nvSpPr>
          <p:spPr>
            <a:xfrm rot="8081523">
              <a:off x="5385198" y="3075385"/>
              <a:ext cx="286940" cy="152995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pic>
        <p:nvPicPr>
          <p:cNvPr id="10" name="Picture 2">
            <a:extLst>
              <a:ext uri="{FF2B5EF4-FFF2-40B4-BE49-F238E27FC236}">
                <a16:creationId xmlns="" xmlns:a16="http://schemas.microsoft.com/office/drawing/2014/main" id="{842FA864-7DAD-47FB-980F-1A327307BDA5}"/>
              </a:ext>
            </a:extLst>
          </p:cNvPr>
          <p:cNvPicPr>
            <a:picLocks noChangeAspect="1" noChangeArrowheads="1"/>
          </p:cNvPicPr>
          <p:nvPr/>
        </p:nvPicPr>
        <p:blipFill>
          <a:blip r:embed="rId4" cstate="print"/>
          <a:srcRect/>
          <a:stretch>
            <a:fillRect/>
          </a:stretch>
        </p:blipFill>
        <p:spPr bwMode="auto">
          <a:xfrm>
            <a:off x="5123106" y="2798804"/>
            <a:ext cx="3084004" cy="2224046"/>
          </a:xfrm>
          <a:prstGeom prst="rect">
            <a:avLst/>
          </a:prstGeom>
          <a:noFill/>
          <a:ln w="9525">
            <a:noFill/>
            <a:miter lim="800000"/>
            <a:headEnd/>
            <a:tailEnd/>
          </a:ln>
        </p:spPr>
      </p:pic>
    </p:spTree>
    <p:extLst>
      <p:ext uri="{BB962C8B-B14F-4D97-AF65-F5344CB8AC3E}">
        <p14:creationId xmlns:p14="http://schemas.microsoft.com/office/powerpoint/2010/main" val="2928062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C85446-F203-47BB-AE6D-A888D423EC95}"/>
              </a:ext>
            </a:extLst>
          </p:cNvPr>
          <p:cNvSpPr>
            <a:spLocks noGrp="1"/>
          </p:cNvSpPr>
          <p:nvPr>
            <p:ph type="title"/>
          </p:nvPr>
        </p:nvSpPr>
        <p:spPr>
          <a:xfrm>
            <a:off x="1150939" y="463154"/>
            <a:ext cx="7793037" cy="857250"/>
          </a:xfrm>
        </p:spPr>
        <p:txBody>
          <a:bodyPr/>
          <a:lstStyle/>
          <a:p>
            <a:r>
              <a:rPr lang="en-US" dirty="0"/>
              <a:t>Ring Forceps 2</a:t>
            </a:r>
          </a:p>
        </p:txBody>
      </p:sp>
      <p:sp>
        <p:nvSpPr>
          <p:cNvPr id="3" name="Content Placeholder 2">
            <a:extLst>
              <a:ext uri="{FF2B5EF4-FFF2-40B4-BE49-F238E27FC236}">
                <a16:creationId xmlns="" xmlns:a16="http://schemas.microsoft.com/office/drawing/2014/main" id="{510A76A3-B0F0-4809-9273-09D5621F335D}"/>
              </a:ext>
            </a:extLst>
          </p:cNvPr>
          <p:cNvSpPr>
            <a:spLocks noGrp="1"/>
          </p:cNvSpPr>
          <p:nvPr>
            <p:ph sz="half" idx="1"/>
          </p:nvPr>
        </p:nvSpPr>
        <p:spPr>
          <a:xfrm>
            <a:off x="732744" y="1651171"/>
            <a:ext cx="4209369" cy="3086100"/>
          </a:xfrm>
        </p:spPr>
        <p:txBody>
          <a:bodyPr/>
          <a:lstStyle/>
          <a:p>
            <a:pPr marL="457200" indent="-457200">
              <a:spcAft>
                <a:spcPts val="600"/>
              </a:spcAft>
              <a:buFont typeface="+mj-lt"/>
              <a:buAutoNum type="arabicParenR" startAt="3"/>
            </a:pPr>
            <a:r>
              <a:rPr lang="en-US" sz="1800" dirty="0"/>
              <a:t>Place traction on cervix</a:t>
            </a:r>
          </a:p>
          <a:p>
            <a:pPr marL="457200" indent="-457200">
              <a:spcAft>
                <a:spcPts val="600"/>
              </a:spcAft>
              <a:buFont typeface="+mj-lt"/>
              <a:buAutoNum type="arabicParenR" startAt="3"/>
            </a:pPr>
            <a:r>
              <a:rPr lang="en-US" sz="1800" dirty="0"/>
              <a:t>Place IUD through vagina/cervix</a:t>
            </a:r>
          </a:p>
          <a:p>
            <a:pPr marL="457200" indent="-457200">
              <a:spcAft>
                <a:spcPts val="600"/>
              </a:spcAft>
              <a:buFont typeface="+mj-lt"/>
              <a:buAutoNum type="arabicParenR" startAt="3"/>
            </a:pPr>
            <a:r>
              <a:rPr lang="en-US" sz="1800" dirty="0"/>
              <a:t>Switch with non-dominant hand to fundal pressure</a:t>
            </a:r>
          </a:p>
          <a:p>
            <a:pPr marL="457200" indent="-457200">
              <a:spcAft>
                <a:spcPts val="600"/>
              </a:spcAft>
              <a:buFont typeface="+mj-lt"/>
              <a:buAutoNum type="arabicParenR" startAt="3"/>
            </a:pPr>
            <a:r>
              <a:rPr lang="en-US" sz="1800" dirty="0"/>
              <a:t>Maintain orientation of the forceps</a:t>
            </a:r>
          </a:p>
          <a:p>
            <a:pPr marL="457200" indent="-457200">
              <a:spcAft>
                <a:spcPts val="600"/>
              </a:spcAft>
              <a:buFont typeface="+mj-lt"/>
              <a:buAutoNum type="arabicParenR" startAt="3"/>
            </a:pPr>
            <a:r>
              <a:rPr lang="en-US" sz="1800" dirty="0"/>
              <a:t>Angle to umbilicus, not cephalad, by placing hand holding forceps downward</a:t>
            </a:r>
          </a:p>
        </p:txBody>
      </p:sp>
      <p:pic>
        <p:nvPicPr>
          <p:cNvPr id="6" name="Picture 5">
            <a:extLst>
              <a:ext uri="{FF2B5EF4-FFF2-40B4-BE49-F238E27FC236}">
                <a16:creationId xmlns="" xmlns:a16="http://schemas.microsoft.com/office/drawing/2014/main" id="{C7D44448-4A1F-480E-8239-E199A5E4A7D7}"/>
              </a:ext>
            </a:extLst>
          </p:cNvPr>
          <p:cNvPicPr>
            <a:picLocks noChangeAspect="1"/>
          </p:cNvPicPr>
          <p:nvPr/>
        </p:nvPicPr>
        <p:blipFill>
          <a:blip r:embed="rId2"/>
          <a:stretch>
            <a:fillRect/>
          </a:stretch>
        </p:blipFill>
        <p:spPr>
          <a:xfrm>
            <a:off x="5423212" y="2910114"/>
            <a:ext cx="2720210" cy="2102756"/>
          </a:xfrm>
          <a:prstGeom prst="rect">
            <a:avLst/>
          </a:prstGeom>
          <a:ln>
            <a:solidFill>
              <a:schemeClr val="tx1"/>
            </a:solidFill>
          </a:ln>
        </p:spPr>
      </p:pic>
      <p:pic>
        <p:nvPicPr>
          <p:cNvPr id="7" name="Picture 2">
            <a:extLst>
              <a:ext uri="{FF2B5EF4-FFF2-40B4-BE49-F238E27FC236}">
                <a16:creationId xmlns="" xmlns:a16="http://schemas.microsoft.com/office/drawing/2014/main" id="{22377CE2-ED63-4794-A409-D2F4083C45A0}"/>
              </a:ext>
            </a:extLst>
          </p:cNvPr>
          <p:cNvPicPr>
            <a:picLocks noGrp="1" noChangeAspect="1" noChangeArrowheads="1"/>
          </p:cNvPicPr>
          <p:nvPr>
            <p:ph idx="1"/>
          </p:nvPr>
        </p:nvPicPr>
        <p:blipFill>
          <a:blip r:embed="rId3" cstate="print"/>
          <a:srcRect/>
          <a:stretch>
            <a:fillRect/>
          </a:stretch>
        </p:blipFill>
        <p:spPr>
          <a:xfrm>
            <a:off x="5912114" y="283028"/>
            <a:ext cx="1978213" cy="2416345"/>
          </a:xfrm>
          <a:noFill/>
          <a:ln>
            <a:solidFill>
              <a:schemeClr val="tx1"/>
            </a:solidFill>
          </a:ln>
        </p:spPr>
      </p:pic>
    </p:spTree>
    <p:extLst>
      <p:ext uri="{BB962C8B-B14F-4D97-AF65-F5344CB8AC3E}">
        <p14:creationId xmlns:p14="http://schemas.microsoft.com/office/powerpoint/2010/main" val="32079676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1AD644-24C5-49F6-B0E0-FD39184833A2}"/>
              </a:ext>
            </a:extLst>
          </p:cNvPr>
          <p:cNvSpPr>
            <a:spLocks noGrp="1"/>
          </p:cNvSpPr>
          <p:nvPr>
            <p:ph type="title"/>
          </p:nvPr>
        </p:nvSpPr>
        <p:spPr/>
        <p:txBody>
          <a:bodyPr/>
          <a:lstStyle/>
          <a:p>
            <a:r>
              <a:rPr lang="en-US" dirty="0"/>
              <a:t>Ring Forceps 3</a:t>
            </a:r>
          </a:p>
        </p:txBody>
      </p:sp>
      <p:sp>
        <p:nvSpPr>
          <p:cNvPr id="3" name="Content Placeholder 2">
            <a:extLst>
              <a:ext uri="{FF2B5EF4-FFF2-40B4-BE49-F238E27FC236}">
                <a16:creationId xmlns="" xmlns:a16="http://schemas.microsoft.com/office/drawing/2014/main" id="{24C7EB31-B3AA-4313-A5CF-C11A0A5234BA}"/>
              </a:ext>
            </a:extLst>
          </p:cNvPr>
          <p:cNvSpPr>
            <a:spLocks noGrp="1"/>
          </p:cNvSpPr>
          <p:nvPr>
            <p:ph sz="half" idx="1"/>
          </p:nvPr>
        </p:nvSpPr>
        <p:spPr>
          <a:xfrm>
            <a:off x="1088345" y="1669484"/>
            <a:ext cx="3810000" cy="3086100"/>
          </a:xfrm>
        </p:spPr>
        <p:txBody>
          <a:bodyPr/>
          <a:lstStyle/>
          <a:p>
            <a:pPr marL="457200" indent="-457200">
              <a:spcAft>
                <a:spcPts val="600"/>
              </a:spcAft>
              <a:buFont typeface="+mj-lt"/>
              <a:buAutoNum type="arabicParenR" startAt="8"/>
            </a:pPr>
            <a:r>
              <a:rPr lang="en-US" sz="2000" dirty="0"/>
              <a:t>Open forceps at fundus to release IUD</a:t>
            </a:r>
          </a:p>
          <a:p>
            <a:pPr marL="457200" indent="-457200">
              <a:spcAft>
                <a:spcPts val="600"/>
              </a:spcAft>
              <a:buFont typeface="+mj-lt"/>
              <a:buAutoNum type="arabicParenR" startAt="8"/>
            </a:pPr>
            <a:r>
              <a:rPr lang="en-US" sz="2000" dirty="0"/>
              <a:t>Keep forceps open, rotate 45</a:t>
            </a:r>
            <a:r>
              <a:rPr lang="en-US" sz="2000" baseline="30000" dirty="0"/>
              <a:t>˚</a:t>
            </a:r>
            <a:r>
              <a:rPr lang="en-US" sz="2000" dirty="0"/>
              <a:t>and sweep laterally to avoid strings</a:t>
            </a:r>
          </a:p>
          <a:p>
            <a:pPr marL="457200" indent="-457200">
              <a:spcAft>
                <a:spcPts val="600"/>
              </a:spcAft>
              <a:buFont typeface="+mj-lt"/>
              <a:buAutoNum type="arabicParenR" startAt="8"/>
            </a:pPr>
            <a:r>
              <a:rPr lang="en-US" sz="2000" dirty="0"/>
              <a:t>Remove forceps from uterine cavity</a:t>
            </a:r>
          </a:p>
        </p:txBody>
      </p:sp>
      <p:sp>
        <p:nvSpPr>
          <p:cNvPr id="4" name="Content Placeholder 3">
            <a:extLst>
              <a:ext uri="{FF2B5EF4-FFF2-40B4-BE49-F238E27FC236}">
                <a16:creationId xmlns="" xmlns:a16="http://schemas.microsoft.com/office/drawing/2014/main" id="{BF3FE645-B3FC-4474-83DD-D5C2C4C32FAA}"/>
              </a:ext>
            </a:extLst>
          </p:cNvPr>
          <p:cNvSpPr>
            <a:spLocks noGrp="1"/>
          </p:cNvSpPr>
          <p:nvPr>
            <p:ph sz="half" idx="2"/>
          </p:nvPr>
        </p:nvSpPr>
        <p:spPr>
          <a:xfrm>
            <a:off x="5145088" y="1585856"/>
            <a:ext cx="3810000" cy="3086100"/>
          </a:xfrm>
        </p:spPr>
        <p:txBody>
          <a:bodyPr/>
          <a:lstStyle/>
          <a:p>
            <a:pPr marL="457200" indent="-457200">
              <a:buFont typeface="+mj-lt"/>
              <a:buAutoNum type="arabicParenR" startAt="11"/>
            </a:pPr>
            <a:r>
              <a:rPr lang="en-US" dirty="0"/>
              <a:t>Post insertion tasks</a:t>
            </a:r>
          </a:p>
          <a:p>
            <a:pPr marL="585788" lvl="1" indent="-285750">
              <a:buFont typeface="Wingdings" panose="05000000000000000000" pitchFamily="2" charset="2"/>
              <a:buChar char="§"/>
            </a:pPr>
            <a:r>
              <a:rPr lang="en-US" dirty="0"/>
              <a:t>View cervix</a:t>
            </a:r>
          </a:p>
          <a:p>
            <a:pPr marL="585788" lvl="1" indent="-285750">
              <a:buFont typeface="Wingdings" panose="05000000000000000000" pitchFamily="2" charset="2"/>
              <a:buChar char="§"/>
            </a:pPr>
            <a:r>
              <a:rPr lang="en-US" dirty="0"/>
              <a:t>Check string length – too much not at fundus</a:t>
            </a:r>
          </a:p>
          <a:p>
            <a:pPr marL="585788" lvl="1" indent="-285750">
              <a:buFont typeface="Wingdings" panose="05000000000000000000" pitchFamily="2" charset="2"/>
              <a:buChar char="§"/>
            </a:pPr>
            <a:r>
              <a:rPr lang="en-US" dirty="0"/>
              <a:t>Remove forceps holding cervix</a:t>
            </a:r>
          </a:p>
          <a:p>
            <a:pPr marL="757238" lvl="1" indent="-457200">
              <a:buFont typeface="+mj-lt"/>
              <a:buAutoNum type="arabicPeriod" startAt="8"/>
            </a:pPr>
            <a:endParaRPr lang="en-US" dirty="0"/>
          </a:p>
          <a:p>
            <a:pPr marL="0" indent="0">
              <a:buNone/>
            </a:pPr>
            <a:endParaRPr lang="en-US" dirty="0"/>
          </a:p>
        </p:txBody>
      </p:sp>
    </p:spTree>
    <p:extLst>
      <p:ext uri="{BB962C8B-B14F-4D97-AF65-F5344CB8AC3E}">
        <p14:creationId xmlns:p14="http://schemas.microsoft.com/office/powerpoint/2010/main" val="297244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6075136" y="4456850"/>
            <a:ext cx="2914650" cy="669414"/>
          </a:xfrm>
          <a:prstGeom prst="rect">
            <a:avLst/>
          </a:prstGeom>
          <a:noFill/>
          <a:ln w="9525">
            <a:noFill/>
            <a:miter lim="800000"/>
            <a:headEnd/>
            <a:tailEnd/>
          </a:ln>
        </p:spPr>
        <p:txBody>
          <a:bodyPr>
            <a:spAutoFit/>
          </a:bodyPr>
          <a:lstStyle/>
          <a:p>
            <a:r>
              <a:rPr lang="en-US" sz="1200" dirty="0" err="1"/>
              <a:t>Speroff</a:t>
            </a:r>
            <a:r>
              <a:rPr lang="en-US" sz="1200" dirty="0"/>
              <a:t> </a:t>
            </a:r>
            <a:r>
              <a:rPr lang="en-US" sz="1200" i="1" dirty="0"/>
              <a:t>Contraception</a:t>
            </a:r>
            <a:r>
              <a:rPr lang="en-US" sz="1200" dirty="0"/>
              <a:t>, 2008</a:t>
            </a:r>
          </a:p>
          <a:p>
            <a:r>
              <a:rPr lang="en-US" sz="1200" dirty="0" err="1"/>
              <a:t>Ogburn</a:t>
            </a:r>
            <a:r>
              <a:rPr lang="en-US" sz="1200" dirty="0"/>
              <a:t> </a:t>
            </a:r>
            <a:r>
              <a:rPr lang="en-US" sz="1200" i="1" dirty="0"/>
              <a:t>Contraception</a:t>
            </a:r>
            <a:r>
              <a:rPr lang="en-US" sz="1200" dirty="0"/>
              <a:t>, 2005</a:t>
            </a:r>
          </a:p>
          <a:p>
            <a:r>
              <a:rPr lang="en-US" sz="1200" dirty="0" err="1"/>
              <a:t>Halderman</a:t>
            </a:r>
            <a:r>
              <a:rPr lang="en-US" sz="1200" dirty="0"/>
              <a:t> </a:t>
            </a:r>
            <a:r>
              <a:rPr lang="en-US" sz="1200" i="1" dirty="0"/>
              <a:t>AJOG</a:t>
            </a:r>
            <a:r>
              <a:rPr lang="en-US" sz="1200" dirty="0"/>
              <a:t>, 2002            </a:t>
            </a:r>
            <a:r>
              <a:rPr lang="en-US" sz="1350" dirty="0"/>
              <a:t>	</a:t>
            </a:r>
          </a:p>
        </p:txBody>
      </p:sp>
      <p:cxnSp>
        <p:nvCxnSpPr>
          <p:cNvPr id="6" name="Straight Connector 5"/>
          <p:cNvCxnSpPr/>
          <p:nvPr/>
        </p:nvCxnSpPr>
        <p:spPr>
          <a:xfrm>
            <a:off x="3714750" y="3657600"/>
            <a:ext cx="360045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714750" y="1771650"/>
            <a:ext cx="1" cy="1885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229100" y="1771650"/>
            <a:ext cx="1" cy="1885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743450" y="1771650"/>
            <a:ext cx="0" cy="1885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257800" y="1771650"/>
            <a:ext cx="0" cy="1885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72150" y="1771650"/>
            <a:ext cx="0" cy="1885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86500" y="1771650"/>
            <a:ext cx="0" cy="1885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00850" y="1771650"/>
            <a:ext cx="0" cy="1885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15200" y="1771650"/>
            <a:ext cx="0" cy="1885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564" name="TextBox 18"/>
          <p:cNvSpPr txBox="1">
            <a:spLocks noChangeArrowheads="1"/>
          </p:cNvSpPr>
          <p:nvPr/>
        </p:nvSpPr>
        <p:spPr bwMode="auto">
          <a:xfrm>
            <a:off x="3600450" y="3771900"/>
            <a:ext cx="285750" cy="300082"/>
          </a:xfrm>
          <a:prstGeom prst="rect">
            <a:avLst/>
          </a:prstGeom>
          <a:noFill/>
          <a:ln w="9525">
            <a:noFill/>
            <a:miter lim="800000"/>
            <a:headEnd/>
            <a:tailEnd/>
          </a:ln>
        </p:spPr>
        <p:txBody>
          <a:bodyPr>
            <a:spAutoFit/>
          </a:bodyPr>
          <a:lstStyle/>
          <a:p>
            <a:r>
              <a:rPr lang="en-US" sz="1350"/>
              <a:t>0</a:t>
            </a:r>
          </a:p>
        </p:txBody>
      </p:sp>
      <p:sp>
        <p:nvSpPr>
          <p:cNvPr id="23565" name="TextBox 19"/>
          <p:cNvSpPr txBox="1">
            <a:spLocks noChangeArrowheads="1"/>
          </p:cNvSpPr>
          <p:nvPr/>
        </p:nvSpPr>
        <p:spPr bwMode="auto">
          <a:xfrm>
            <a:off x="5086350" y="3771900"/>
            <a:ext cx="514350" cy="507831"/>
          </a:xfrm>
          <a:prstGeom prst="rect">
            <a:avLst/>
          </a:prstGeom>
          <a:noFill/>
          <a:ln w="9525">
            <a:noFill/>
            <a:miter lim="800000"/>
            <a:headEnd/>
            <a:tailEnd/>
          </a:ln>
        </p:spPr>
        <p:txBody>
          <a:bodyPr>
            <a:spAutoFit/>
          </a:bodyPr>
          <a:lstStyle/>
          <a:p>
            <a:r>
              <a:rPr lang="en-US" sz="1350"/>
              <a:t>30%</a:t>
            </a:r>
          </a:p>
        </p:txBody>
      </p:sp>
      <p:sp>
        <p:nvSpPr>
          <p:cNvPr id="23566" name="TextBox 20"/>
          <p:cNvSpPr txBox="1">
            <a:spLocks noChangeArrowheads="1"/>
          </p:cNvSpPr>
          <p:nvPr/>
        </p:nvSpPr>
        <p:spPr bwMode="auto">
          <a:xfrm>
            <a:off x="5600700" y="3771900"/>
            <a:ext cx="514350" cy="507831"/>
          </a:xfrm>
          <a:prstGeom prst="rect">
            <a:avLst/>
          </a:prstGeom>
          <a:noFill/>
          <a:ln w="9525">
            <a:noFill/>
            <a:miter lim="800000"/>
            <a:headEnd/>
            <a:tailEnd/>
          </a:ln>
        </p:spPr>
        <p:txBody>
          <a:bodyPr>
            <a:spAutoFit/>
          </a:bodyPr>
          <a:lstStyle/>
          <a:p>
            <a:r>
              <a:rPr lang="en-US" sz="1350"/>
              <a:t>40%</a:t>
            </a:r>
          </a:p>
        </p:txBody>
      </p:sp>
      <p:sp>
        <p:nvSpPr>
          <p:cNvPr id="23567" name="TextBox 21"/>
          <p:cNvSpPr txBox="1">
            <a:spLocks noChangeArrowheads="1"/>
          </p:cNvSpPr>
          <p:nvPr/>
        </p:nvSpPr>
        <p:spPr bwMode="auto">
          <a:xfrm>
            <a:off x="6115050" y="3771900"/>
            <a:ext cx="514350" cy="507831"/>
          </a:xfrm>
          <a:prstGeom prst="rect">
            <a:avLst/>
          </a:prstGeom>
          <a:noFill/>
          <a:ln w="9525">
            <a:noFill/>
            <a:miter lim="800000"/>
            <a:headEnd/>
            <a:tailEnd/>
          </a:ln>
        </p:spPr>
        <p:txBody>
          <a:bodyPr>
            <a:spAutoFit/>
          </a:bodyPr>
          <a:lstStyle/>
          <a:p>
            <a:r>
              <a:rPr lang="en-US" sz="1350"/>
              <a:t>50%</a:t>
            </a:r>
          </a:p>
        </p:txBody>
      </p:sp>
      <p:sp>
        <p:nvSpPr>
          <p:cNvPr id="23568" name="TextBox 22"/>
          <p:cNvSpPr txBox="1">
            <a:spLocks noChangeArrowheads="1"/>
          </p:cNvSpPr>
          <p:nvPr/>
        </p:nvSpPr>
        <p:spPr bwMode="auto">
          <a:xfrm>
            <a:off x="6629400" y="3771900"/>
            <a:ext cx="514350" cy="507831"/>
          </a:xfrm>
          <a:prstGeom prst="rect">
            <a:avLst/>
          </a:prstGeom>
          <a:noFill/>
          <a:ln w="9525">
            <a:noFill/>
            <a:miter lim="800000"/>
            <a:headEnd/>
            <a:tailEnd/>
          </a:ln>
        </p:spPr>
        <p:txBody>
          <a:bodyPr>
            <a:spAutoFit/>
          </a:bodyPr>
          <a:lstStyle/>
          <a:p>
            <a:r>
              <a:rPr lang="en-US" sz="1350"/>
              <a:t>60%</a:t>
            </a:r>
          </a:p>
        </p:txBody>
      </p:sp>
      <p:sp>
        <p:nvSpPr>
          <p:cNvPr id="23569" name="TextBox 23"/>
          <p:cNvSpPr txBox="1">
            <a:spLocks noChangeArrowheads="1"/>
          </p:cNvSpPr>
          <p:nvPr/>
        </p:nvSpPr>
        <p:spPr bwMode="auto">
          <a:xfrm>
            <a:off x="7143750" y="3771900"/>
            <a:ext cx="571500" cy="300082"/>
          </a:xfrm>
          <a:prstGeom prst="rect">
            <a:avLst/>
          </a:prstGeom>
          <a:noFill/>
          <a:ln w="9525">
            <a:noFill/>
            <a:miter lim="800000"/>
            <a:headEnd/>
            <a:tailEnd/>
          </a:ln>
        </p:spPr>
        <p:txBody>
          <a:bodyPr>
            <a:spAutoFit/>
          </a:bodyPr>
          <a:lstStyle/>
          <a:p>
            <a:r>
              <a:rPr lang="en-US" sz="1350"/>
              <a:t>70%</a:t>
            </a:r>
          </a:p>
        </p:txBody>
      </p:sp>
      <p:sp>
        <p:nvSpPr>
          <p:cNvPr id="23570" name="TextBox 24"/>
          <p:cNvSpPr txBox="1">
            <a:spLocks noChangeArrowheads="1"/>
          </p:cNvSpPr>
          <p:nvPr/>
        </p:nvSpPr>
        <p:spPr bwMode="auto">
          <a:xfrm>
            <a:off x="4000500" y="3771900"/>
            <a:ext cx="514350" cy="507831"/>
          </a:xfrm>
          <a:prstGeom prst="rect">
            <a:avLst/>
          </a:prstGeom>
          <a:noFill/>
          <a:ln w="9525">
            <a:noFill/>
            <a:miter lim="800000"/>
            <a:headEnd/>
            <a:tailEnd/>
          </a:ln>
        </p:spPr>
        <p:txBody>
          <a:bodyPr>
            <a:spAutoFit/>
          </a:bodyPr>
          <a:lstStyle/>
          <a:p>
            <a:r>
              <a:rPr lang="en-US" sz="1350"/>
              <a:t>10%</a:t>
            </a:r>
          </a:p>
        </p:txBody>
      </p:sp>
      <p:sp>
        <p:nvSpPr>
          <p:cNvPr id="23571" name="TextBox 25"/>
          <p:cNvSpPr txBox="1">
            <a:spLocks noChangeArrowheads="1"/>
          </p:cNvSpPr>
          <p:nvPr/>
        </p:nvSpPr>
        <p:spPr bwMode="auto">
          <a:xfrm>
            <a:off x="4572000" y="3771900"/>
            <a:ext cx="514350" cy="507831"/>
          </a:xfrm>
          <a:prstGeom prst="rect">
            <a:avLst/>
          </a:prstGeom>
          <a:noFill/>
          <a:ln w="9525">
            <a:noFill/>
            <a:miter lim="800000"/>
            <a:headEnd/>
            <a:tailEnd/>
          </a:ln>
        </p:spPr>
        <p:txBody>
          <a:bodyPr>
            <a:spAutoFit/>
          </a:bodyPr>
          <a:lstStyle/>
          <a:p>
            <a:r>
              <a:rPr lang="en-US" sz="1350"/>
              <a:t>20%</a:t>
            </a:r>
          </a:p>
        </p:txBody>
      </p:sp>
      <p:sp>
        <p:nvSpPr>
          <p:cNvPr id="23572" name="TextBox 26"/>
          <p:cNvSpPr txBox="1">
            <a:spLocks noChangeArrowheads="1"/>
          </p:cNvSpPr>
          <p:nvPr/>
        </p:nvSpPr>
        <p:spPr bwMode="auto">
          <a:xfrm>
            <a:off x="584200" y="2760702"/>
            <a:ext cx="3016250" cy="369332"/>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Ø"/>
            </a:pPr>
            <a:r>
              <a:rPr lang="en-US" dirty="0"/>
              <a:t>Resume sexual activity</a:t>
            </a:r>
          </a:p>
        </p:txBody>
      </p:sp>
      <p:sp>
        <p:nvSpPr>
          <p:cNvPr id="23574" name="TextBox 28"/>
          <p:cNvSpPr txBox="1">
            <a:spLocks noChangeArrowheads="1"/>
          </p:cNvSpPr>
          <p:nvPr/>
        </p:nvSpPr>
        <p:spPr bwMode="auto">
          <a:xfrm>
            <a:off x="584199" y="1855827"/>
            <a:ext cx="3159125" cy="369332"/>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Ø"/>
            </a:pPr>
            <a:r>
              <a:rPr lang="en-US" dirty="0"/>
              <a:t>Return for 6wk f/u visit</a:t>
            </a:r>
          </a:p>
        </p:txBody>
      </p:sp>
      <p:sp>
        <p:nvSpPr>
          <p:cNvPr id="23576" name="TextBox 30"/>
          <p:cNvSpPr txBox="1">
            <a:spLocks noChangeArrowheads="1"/>
          </p:cNvSpPr>
          <p:nvPr/>
        </p:nvSpPr>
        <p:spPr bwMode="auto">
          <a:xfrm>
            <a:off x="584200" y="2289810"/>
            <a:ext cx="2686050" cy="369332"/>
          </a:xfrm>
          <a:prstGeom prst="rect">
            <a:avLst/>
          </a:prstGeom>
          <a:noFill/>
          <a:ln w="9525">
            <a:noFill/>
            <a:miter lim="800000"/>
            <a:headEnd/>
            <a:tailEnd/>
          </a:ln>
        </p:spPr>
        <p:txBody>
          <a:bodyPr>
            <a:spAutoFit/>
          </a:bodyPr>
          <a:lstStyle/>
          <a:p>
            <a:pPr marL="285750" indent="-285750">
              <a:buFont typeface="Wingdings" panose="05000000000000000000" pitchFamily="2" charset="2"/>
              <a:buChar char="Ø"/>
            </a:pPr>
            <a:r>
              <a:rPr lang="en-US" dirty="0"/>
              <a:t>Stop breastfeeding</a:t>
            </a:r>
          </a:p>
        </p:txBody>
      </p:sp>
      <p:sp>
        <p:nvSpPr>
          <p:cNvPr id="34" name="Rectangle 33"/>
          <p:cNvSpPr/>
          <p:nvPr/>
        </p:nvSpPr>
        <p:spPr>
          <a:xfrm>
            <a:off x="3714750" y="2788920"/>
            <a:ext cx="3086100" cy="285750"/>
          </a:xfrm>
          <a:prstGeom prst="rect">
            <a:avLst/>
          </a:prstGeom>
          <a:solidFill>
            <a:srgbClr val="FEC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5" name="Rectangle 34"/>
          <p:cNvSpPr/>
          <p:nvPr/>
        </p:nvSpPr>
        <p:spPr>
          <a:xfrm>
            <a:off x="3732932" y="1874639"/>
            <a:ext cx="3086100" cy="285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9" name="Rectangle 38"/>
          <p:cNvSpPr/>
          <p:nvPr/>
        </p:nvSpPr>
        <p:spPr>
          <a:xfrm>
            <a:off x="3714750" y="2346960"/>
            <a:ext cx="1543050" cy="285750"/>
          </a:xfrm>
          <a:prstGeom prst="rect">
            <a:avLst/>
          </a:prstGeom>
          <a:solidFill>
            <a:srgbClr val="FEC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p:txBody>
          <a:bodyPr/>
          <a:lstStyle/>
          <a:p>
            <a:r>
              <a:rPr lang="en-US" dirty="0"/>
              <a:t>Postpartum Behavior at 6 weeks.</a:t>
            </a:r>
          </a:p>
        </p:txBody>
      </p:sp>
      <p:sp>
        <p:nvSpPr>
          <p:cNvPr id="27" name="TextBox 26">
            <a:extLst>
              <a:ext uri="{FF2B5EF4-FFF2-40B4-BE49-F238E27FC236}">
                <a16:creationId xmlns="" xmlns:a16="http://schemas.microsoft.com/office/drawing/2014/main" id="{04D67D98-4A4E-4E31-BC1F-75E3D61974B0}"/>
              </a:ext>
            </a:extLst>
          </p:cNvPr>
          <p:cNvSpPr txBox="1">
            <a:spLocks noChangeArrowheads="1"/>
          </p:cNvSpPr>
          <p:nvPr/>
        </p:nvSpPr>
        <p:spPr bwMode="auto">
          <a:xfrm>
            <a:off x="584200" y="3214818"/>
            <a:ext cx="2686050" cy="369332"/>
          </a:xfrm>
          <a:prstGeom prst="rect">
            <a:avLst/>
          </a:prstGeom>
          <a:noFill/>
          <a:ln w="9525">
            <a:noFill/>
            <a:miter lim="800000"/>
            <a:headEnd/>
            <a:tailEnd/>
          </a:ln>
        </p:spPr>
        <p:txBody>
          <a:bodyPr>
            <a:spAutoFit/>
          </a:bodyPr>
          <a:lstStyle/>
          <a:p>
            <a:pPr marL="285750" indent="-285750">
              <a:buFont typeface="Wingdings" panose="05000000000000000000" pitchFamily="2" charset="2"/>
              <a:buChar char="Ø"/>
            </a:pPr>
            <a:r>
              <a:rPr lang="en-US" dirty="0"/>
              <a:t>Get desired IUD</a:t>
            </a:r>
          </a:p>
        </p:txBody>
      </p:sp>
      <p:sp>
        <p:nvSpPr>
          <p:cNvPr id="28" name="Rectangle 27">
            <a:extLst>
              <a:ext uri="{FF2B5EF4-FFF2-40B4-BE49-F238E27FC236}">
                <a16:creationId xmlns="" xmlns:a16="http://schemas.microsoft.com/office/drawing/2014/main" id="{A4AC353C-141C-4BDC-AE84-747E88292F27}"/>
              </a:ext>
            </a:extLst>
          </p:cNvPr>
          <p:cNvSpPr/>
          <p:nvPr/>
        </p:nvSpPr>
        <p:spPr>
          <a:xfrm>
            <a:off x="3733800" y="3238500"/>
            <a:ext cx="2548890" cy="297060"/>
          </a:xfrm>
          <a:prstGeom prst="rect">
            <a:avLst/>
          </a:prstGeom>
          <a:solidFill>
            <a:srgbClr val="FEC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custDataLst>
      <p:tags r:id="rId1"/>
    </p:custDataLst>
    <p:extLst>
      <p:ext uri="{BB962C8B-B14F-4D97-AF65-F5344CB8AC3E}">
        <p14:creationId xmlns:p14="http://schemas.microsoft.com/office/powerpoint/2010/main" val="4367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9"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C58B94-F4F3-44A7-9225-0011AF0D01E1}"/>
              </a:ext>
            </a:extLst>
          </p:cNvPr>
          <p:cNvSpPr>
            <a:spLocks noGrp="1"/>
          </p:cNvSpPr>
          <p:nvPr>
            <p:ph type="title"/>
          </p:nvPr>
        </p:nvSpPr>
        <p:spPr/>
        <p:txBody>
          <a:bodyPr/>
          <a:lstStyle/>
          <a:p>
            <a:r>
              <a:rPr lang="en-US" dirty="0"/>
              <a:t>Rule of 3’s and Ovulation</a:t>
            </a:r>
          </a:p>
        </p:txBody>
      </p:sp>
      <p:sp>
        <p:nvSpPr>
          <p:cNvPr id="3" name="Content Placeholder 2">
            <a:extLst>
              <a:ext uri="{FF2B5EF4-FFF2-40B4-BE49-F238E27FC236}">
                <a16:creationId xmlns="" xmlns:a16="http://schemas.microsoft.com/office/drawing/2014/main" id="{38407925-E008-4C4E-9C62-C48CC87CC018}"/>
              </a:ext>
            </a:extLst>
          </p:cNvPr>
          <p:cNvSpPr>
            <a:spLocks noGrp="1"/>
          </p:cNvSpPr>
          <p:nvPr>
            <p:ph idx="1"/>
          </p:nvPr>
        </p:nvSpPr>
        <p:spPr/>
        <p:txBody>
          <a:bodyPr/>
          <a:lstStyle/>
          <a:p>
            <a:pPr>
              <a:spcAft>
                <a:spcPts val="600"/>
              </a:spcAft>
            </a:pPr>
            <a:r>
              <a:rPr lang="en-US" dirty="0"/>
              <a:t>Exclusive breastfeeding</a:t>
            </a:r>
          </a:p>
          <a:p>
            <a:pPr lvl="1">
              <a:spcAft>
                <a:spcPts val="300"/>
              </a:spcAft>
            </a:pPr>
            <a:r>
              <a:rPr lang="en-US" dirty="0"/>
              <a:t>Mean ovulation 6 </a:t>
            </a:r>
            <a:r>
              <a:rPr lang="en-US" u="sng" dirty="0"/>
              <a:t>months</a:t>
            </a:r>
          </a:p>
          <a:p>
            <a:pPr lvl="1">
              <a:spcAft>
                <a:spcPts val="300"/>
              </a:spcAft>
            </a:pPr>
            <a:r>
              <a:rPr lang="en-US" dirty="0"/>
              <a:t>Earliest 3rd </a:t>
            </a:r>
            <a:r>
              <a:rPr lang="en-US" u="sng" dirty="0"/>
              <a:t>month</a:t>
            </a:r>
          </a:p>
          <a:p>
            <a:pPr lvl="1">
              <a:spcAft>
                <a:spcPts val="600"/>
              </a:spcAft>
            </a:pPr>
            <a:endParaRPr lang="en-US" dirty="0"/>
          </a:p>
          <a:p>
            <a:pPr>
              <a:spcAft>
                <a:spcPts val="600"/>
              </a:spcAft>
            </a:pPr>
            <a:r>
              <a:rPr lang="en-US" dirty="0"/>
              <a:t>Partial / Not breastfeeding</a:t>
            </a:r>
          </a:p>
          <a:p>
            <a:pPr lvl="1">
              <a:spcAft>
                <a:spcPts val="300"/>
              </a:spcAft>
            </a:pPr>
            <a:r>
              <a:rPr lang="en-US" dirty="0"/>
              <a:t>Mean ovulation 6 </a:t>
            </a:r>
            <a:r>
              <a:rPr lang="en-US" u="sng" dirty="0"/>
              <a:t>weeks</a:t>
            </a:r>
          </a:p>
          <a:p>
            <a:pPr lvl="1">
              <a:spcAft>
                <a:spcPts val="300"/>
              </a:spcAft>
            </a:pPr>
            <a:r>
              <a:rPr lang="en-US" dirty="0"/>
              <a:t>Earliest 3rd </a:t>
            </a:r>
            <a:r>
              <a:rPr lang="en-US" u="sng" dirty="0"/>
              <a:t>week</a:t>
            </a:r>
          </a:p>
        </p:txBody>
      </p:sp>
    </p:spTree>
    <p:extLst>
      <p:ext uri="{BB962C8B-B14F-4D97-AF65-F5344CB8AC3E}">
        <p14:creationId xmlns:p14="http://schemas.microsoft.com/office/powerpoint/2010/main" val="397938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Pregnancies by Intent: </a:t>
            </a:r>
            <a:br>
              <a:rPr lang="en-US" dirty="0"/>
            </a:br>
            <a:r>
              <a:rPr lang="en-US" sz="3200" dirty="0"/>
              <a:t>More than ½ Unintended</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42880775"/>
              </p:ext>
            </p:extLst>
          </p:nvPr>
        </p:nvGraphicFramePr>
        <p:xfrm>
          <a:off x="1085216" y="1512888"/>
          <a:ext cx="7772400" cy="30861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486808" y="4751309"/>
            <a:ext cx="5257800" cy="276999"/>
          </a:xfrm>
          <a:prstGeom prst="rect">
            <a:avLst/>
          </a:prstGeom>
          <a:noFill/>
        </p:spPr>
        <p:txBody>
          <a:bodyPr wrap="square" rtlCol="0">
            <a:spAutoFit/>
          </a:bodyPr>
          <a:lstStyle/>
          <a:p>
            <a:r>
              <a:rPr lang="en-US" sz="1200" dirty="0" err="1"/>
              <a:t>Guttmacher</a:t>
            </a:r>
            <a:r>
              <a:rPr lang="en-US" sz="1200" dirty="0"/>
              <a:t>, Data from 2015</a:t>
            </a:r>
          </a:p>
        </p:txBody>
      </p:sp>
    </p:spTree>
    <p:extLst>
      <p:ext uri="{BB962C8B-B14F-4D97-AF65-F5344CB8AC3E}">
        <p14:creationId xmlns:p14="http://schemas.microsoft.com/office/powerpoint/2010/main" val="901117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 name="TIMING" val="|16.4|16.6|88.7|53.1|2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TIMING" val="|11.9|10.2|10|14.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 name="TIMING" val="|44|57.9|58.4|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 name="TIMING" val="|12.6|7.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tandard coonrod">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22052</TotalTime>
  <Words>4095</Words>
  <Application>Microsoft Office PowerPoint</Application>
  <PresentationFormat>On-screen Show (16:9)</PresentationFormat>
  <Paragraphs>545</Paragraphs>
  <Slides>64</Slides>
  <Notes>34</Notes>
  <HiddenSlides>6</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64</vt:i4>
      </vt:variant>
    </vt:vector>
  </HeadingPairs>
  <TitlesOfParts>
    <vt:vector size="78" baseType="lpstr">
      <vt:lpstr>ＭＳ Ｐゴシック</vt:lpstr>
      <vt:lpstr>Arial</vt:lpstr>
      <vt:lpstr>Calibri</vt:lpstr>
      <vt:lpstr>Georgia</vt:lpstr>
      <vt:lpstr>Lucida Sans Unicode</vt:lpstr>
      <vt:lpstr>Tahoma</vt:lpstr>
      <vt:lpstr>Verdana</vt:lpstr>
      <vt:lpstr>Wingdings</vt:lpstr>
      <vt:lpstr>Wingdings 2</vt:lpstr>
      <vt:lpstr>Wingdings 3</vt:lpstr>
      <vt:lpstr>standard coonrod</vt:lpstr>
      <vt:lpstr>6_Office Theme</vt:lpstr>
      <vt:lpstr>Concourse</vt:lpstr>
      <vt:lpstr>Microsoft Excel Chart</vt:lpstr>
      <vt:lpstr>Immediate Postpartum LARC: Why and How</vt:lpstr>
      <vt:lpstr>LARC</vt:lpstr>
      <vt:lpstr>Disclosures</vt:lpstr>
      <vt:lpstr>Objectives</vt:lpstr>
      <vt:lpstr>WHY?</vt:lpstr>
      <vt:lpstr>Case</vt:lpstr>
      <vt:lpstr>Postpartum Behavior at 6 weeks.</vt:lpstr>
      <vt:lpstr>Rule of 3’s and Ovulation</vt:lpstr>
      <vt:lpstr>Pregnancies by Intent:  More than ½ Unintended</vt:lpstr>
      <vt:lpstr>Unplanned Births in Arizona</vt:lpstr>
      <vt:lpstr>Why Can’t They Wait? </vt:lpstr>
      <vt:lpstr>PowerPoint Presentation</vt:lpstr>
      <vt:lpstr>LARC Continuation Rates Are the Highest of All Reversible Methods</vt:lpstr>
      <vt:lpstr>Background-  LARC and Birth Spacing</vt:lpstr>
      <vt:lpstr>PowerPoint Presentation</vt:lpstr>
      <vt:lpstr>PowerPoint Presentation</vt:lpstr>
      <vt:lpstr>PowerPoint Presentation</vt:lpstr>
      <vt:lpstr>PowerPoint Presentation</vt:lpstr>
      <vt:lpstr>How Colorado Dropped Teen Birth Rate by 40 Percent in Four Years</vt:lpstr>
      <vt:lpstr>US MEC (Medical Eligibility Criteria)</vt:lpstr>
      <vt:lpstr>What About Breastfeeding?</vt:lpstr>
      <vt:lpstr>Avoid Placement of PP IUD </vt:lpstr>
      <vt:lpstr>How: Placement Considerations</vt:lpstr>
      <vt:lpstr>Case</vt:lpstr>
      <vt:lpstr>Should Everyone Get One?</vt:lpstr>
      <vt:lpstr>Informed Consent Important</vt:lpstr>
      <vt:lpstr>Strategies to Promote Autonomy and Justice with PP LARC</vt:lpstr>
      <vt:lpstr>Combine Approaches to Counseling</vt:lpstr>
      <vt:lpstr>Case</vt:lpstr>
      <vt:lpstr>Case</vt:lpstr>
      <vt:lpstr>Timing of IUD Insertion</vt:lpstr>
      <vt:lpstr>PowerPoint Presentation</vt:lpstr>
      <vt:lpstr>PowerPoint Presentation</vt:lpstr>
      <vt:lpstr>Immediate vs Interval* IUD Insertion</vt:lpstr>
      <vt:lpstr>How: Placement*</vt:lpstr>
      <vt:lpstr>Insertion Technique- SVD</vt:lpstr>
      <vt:lpstr>PowerPoint Presentation</vt:lpstr>
      <vt:lpstr>Insertion Technique- SVD</vt:lpstr>
      <vt:lpstr>2 Other Techniques</vt:lpstr>
      <vt:lpstr>Insertion at Time of C/S</vt:lpstr>
      <vt:lpstr>PowerPoint Presentation</vt:lpstr>
      <vt:lpstr>PowerPoint Presentation</vt:lpstr>
      <vt:lpstr>Insertion Video / Web-Based Training</vt:lpstr>
      <vt:lpstr>How: Getting it done Locally</vt:lpstr>
      <vt:lpstr>Is it Covered? AHCCCS / Medicaid</vt:lpstr>
      <vt:lpstr>Coding Logistics</vt:lpstr>
      <vt:lpstr>How: Implementing Postpartum LARC at your facility</vt:lpstr>
      <vt:lpstr>Implementation Science</vt:lpstr>
      <vt:lpstr>3 Phases Identified with Key Players &amp; Steps</vt:lpstr>
      <vt:lpstr>Exploration</vt:lpstr>
      <vt:lpstr>Installation</vt:lpstr>
      <vt:lpstr>Implementation and Sustainability</vt:lpstr>
      <vt:lpstr>MIHS Barriers and Solutions</vt:lpstr>
      <vt:lpstr>MIHS Barriers and Solutions</vt:lpstr>
      <vt:lpstr>MIHS Results to Date</vt:lpstr>
      <vt:lpstr>Other Barriers and Solutions</vt:lpstr>
      <vt:lpstr>Other Barriers and Solutions</vt:lpstr>
      <vt:lpstr>Supplemental Materials Available</vt:lpstr>
      <vt:lpstr>Questions?</vt:lpstr>
      <vt:lpstr>How: Supplemental Slides</vt:lpstr>
      <vt:lpstr>Manual Insertion</vt:lpstr>
      <vt:lpstr>Ring Forceps 1</vt:lpstr>
      <vt:lpstr>Ring Forceps 2</vt:lpstr>
      <vt:lpstr>Ring Forceps 3</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CDC</dc:creator>
  <cp:lastModifiedBy>Dean Coonrod</cp:lastModifiedBy>
  <cp:revision>362</cp:revision>
  <cp:lastPrinted>2017-07-19T18:23:08Z</cp:lastPrinted>
  <dcterms:created xsi:type="dcterms:W3CDTF">2016-08-25T17:23:23Z</dcterms:created>
  <dcterms:modified xsi:type="dcterms:W3CDTF">2017-07-20T16:47:11Z</dcterms:modified>
</cp:coreProperties>
</file>